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4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2765" y="263649"/>
            <a:ext cx="557286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ddivine@primecommercialin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ferrari@primecommercialinc.com" TargetMode="External"/><Relationship Id="rId5" Type="http://schemas.openxmlformats.org/officeDocument/2006/relationships/hyperlink" Target="http://WWW.PRIMECOMMERCIALINC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divine@primecommercialinc.com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jpg"/><Relationship Id="rId7" Type="http://schemas.openxmlformats.org/officeDocument/2006/relationships/hyperlink" Target="mailto:dferrari@primecommercialinc.com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4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WWW.PRIMECOMMERCIALINC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hyperlink" Target="http://WWW.PRIMECOMMERCIALINC.COM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mailto:ddivine@primecommercialinc.com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jpg"/><Relationship Id="rId4" Type="http://schemas.openxmlformats.org/officeDocument/2006/relationships/hyperlink" Target="mailto:dferrari@primecommercialinc.com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1412"/>
              <a:ext cx="10058400" cy="66309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058400" cy="1734185"/>
            </a:xfrm>
            <a:custGeom>
              <a:avLst/>
              <a:gdLst/>
              <a:ahLst/>
              <a:cxnLst/>
              <a:rect l="l" t="t" r="r" b="b"/>
              <a:pathLst>
                <a:path w="10058400" h="1734185">
                  <a:moveTo>
                    <a:pt x="10058400" y="0"/>
                  </a:moveTo>
                  <a:lnTo>
                    <a:pt x="0" y="0"/>
                  </a:lnTo>
                  <a:lnTo>
                    <a:pt x="0" y="1733854"/>
                  </a:lnTo>
                  <a:lnTo>
                    <a:pt x="10058400" y="1733854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818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1230" y="1733842"/>
              <a:ext cx="3107690" cy="6038850"/>
            </a:xfrm>
            <a:custGeom>
              <a:avLst/>
              <a:gdLst/>
              <a:ahLst/>
              <a:cxnLst/>
              <a:rect l="l" t="t" r="r" b="b"/>
              <a:pathLst>
                <a:path w="3107690" h="6038850">
                  <a:moveTo>
                    <a:pt x="3107169" y="0"/>
                  </a:moveTo>
                  <a:lnTo>
                    <a:pt x="0" y="0"/>
                  </a:lnTo>
                  <a:lnTo>
                    <a:pt x="0" y="6038557"/>
                  </a:lnTo>
                  <a:lnTo>
                    <a:pt x="3107169" y="6038557"/>
                  </a:lnTo>
                  <a:lnTo>
                    <a:pt x="310716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2765" y="314486"/>
            <a:ext cx="4478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Mixed</a:t>
            </a:r>
            <a:r>
              <a:rPr spc="-70" dirty="0"/>
              <a:t> </a:t>
            </a:r>
            <a:r>
              <a:rPr dirty="0"/>
              <a:t>Use</a:t>
            </a:r>
            <a:r>
              <a:rPr spc="-55" dirty="0"/>
              <a:t> </a:t>
            </a:r>
            <a:r>
              <a:rPr dirty="0"/>
              <a:t>Land</a:t>
            </a:r>
            <a:r>
              <a:rPr spc="-55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20" dirty="0"/>
              <a:t>Sale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6205" y="799796"/>
            <a:ext cx="5626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95,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101,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105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Howson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&amp;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8200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Church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endParaRPr sz="2100">
              <a:latin typeface="Cabin"/>
              <a:cs typeface="Cabi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Gilroy,</a:t>
            </a:r>
            <a:r>
              <a:rPr sz="2100" spc="-4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2100" spc="-3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95020</a:t>
            </a:r>
            <a:endParaRPr sz="2100">
              <a:latin typeface="Cabin"/>
              <a:cs typeface="Cabi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3958" y="447078"/>
            <a:ext cx="3427095" cy="4632960"/>
            <a:chOff x="573958" y="447078"/>
            <a:chExt cx="3427095" cy="46329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958" y="447078"/>
              <a:ext cx="1128349" cy="8982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499" y="4152899"/>
              <a:ext cx="1016000" cy="9271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14778" y="1787219"/>
            <a:ext cx="2341880" cy="334581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200" b="1" spc="-10" dirty="0">
                <a:solidFill>
                  <a:srgbClr val="CE232B"/>
                </a:solidFill>
                <a:latin typeface="Raleway"/>
                <a:cs typeface="Raleway"/>
              </a:rPr>
              <a:t>Features</a:t>
            </a:r>
            <a:endParaRPr sz="2200">
              <a:latin typeface="Raleway"/>
              <a:cs typeface="Raleway"/>
            </a:endParaRPr>
          </a:p>
          <a:p>
            <a:pPr marL="34925">
              <a:lnSpc>
                <a:spcPct val="100000"/>
              </a:lnSpc>
              <a:spcBef>
                <a:spcPts val="790"/>
              </a:spcBef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APN:</a:t>
            </a:r>
            <a:r>
              <a:rPr sz="1400" spc="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790-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36-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012</a:t>
            </a:r>
            <a:endParaRPr sz="1400">
              <a:latin typeface="Cabin"/>
              <a:cs typeface="Cabin"/>
            </a:endParaRPr>
          </a:p>
          <a:p>
            <a:pPr marL="34925" marR="212725">
              <a:lnSpc>
                <a:spcPts val="2600"/>
              </a:lnSpc>
              <a:spcBef>
                <a:spcPts val="40"/>
              </a:spcBef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1.96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Acres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(85,378</a:t>
            </a:r>
            <a:r>
              <a:rPr sz="14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SF)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Zoned:</a:t>
            </a:r>
            <a:r>
              <a:rPr sz="1400" spc="-5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Downtown</a:t>
            </a:r>
            <a:r>
              <a:rPr sz="1400" spc="-5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Gateway</a:t>
            </a:r>
            <a:endParaRPr sz="1400">
              <a:latin typeface="Cabin"/>
              <a:cs typeface="Cabin"/>
            </a:endParaRPr>
          </a:p>
          <a:p>
            <a:pPr marL="34925">
              <a:lnSpc>
                <a:spcPts val="1019"/>
              </a:lnSpc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District</a:t>
            </a:r>
            <a:r>
              <a:rPr sz="14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(FAR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0.75</a:t>
            </a:r>
            <a:r>
              <a:rPr sz="14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/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up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30</a:t>
            </a:r>
            <a:endParaRPr sz="1400">
              <a:latin typeface="Cabin"/>
              <a:cs typeface="Cabin"/>
            </a:endParaRPr>
          </a:p>
          <a:p>
            <a:pPr marL="34925">
              <a:lnSpc>
                <a:spcPts val="1540"/>
              </a:lnSpc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DU per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acre)</a:t>
            </a:r>
            <a:endParaRPr sz="1400">
              <a:latin typeface="Cabin"/>
              <a:cs typeface="Cabin"/>
            </a:endParaRPr>
          </a:p>
          <a:p>
            <a:pPr marL="34925" marR="46355">
              <a:lnSpc>
                <a:spcPts val="1400"/>
              </a:lnSpc>
              <a:spcBef>
                <a:spcPts val="1200"/>
              </a:spcBef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Large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 In-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Fill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Site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just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off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of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Monterey</a:t>
            </a:r>
            <a:r>
              <a:rPr sz="1400" spc="-7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Highway</a:t>
            </a:r>
            <a:r>
              <a:rPr sz="1400" spc="-7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bin"/>
                <a:cs typeface="Cabin"/>
              </a:rPr>
              <a:t>near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Schools,</a:t>
            </a:r>
            <a:r>
              <a:rPr sz="14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Parks,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Retail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and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Public</a:t>
            </a:r>
            <a:r>
              <a:rPr sz="14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Transportation.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Located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just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north</a:t>
            </a:r>
            <a:r>
              <a:rPr sz="1400" spc="-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Gilroy’s </a:t>
            </a: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Downtown</a:t>
            </a:r>
            <a:r>
              <a:rPr sz="1400" spc="-5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Core.</a:t>
            </a:r>
            <a:endParaRPr sz="1400">
              <a:latin typeface="Cabin"/>
              <a:cs typeface="Cabin"/>
            </a:endParaRPr>
          </a:p>
          <a:p>
            <a:pPr marL="3492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solidFill>
                  <a:srgbClr val="FFFFFF"/>
                </a:solidFill>
                <a:latin typeface="Cabin"/>
                <a:cs typeface="Cabin"/>
              </a:rPr>
              <a:t>Price:</a:t>
            </a:r>
            <a:r>
              <a:rPr sz="1400" spc="-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bin"/>
                <a:cs typeface="Cabin"/>
              </a:rPr>
              <a:t>$4,750,000</a:t>
            </a:r>
            <a:endParaRPr sz="1400">
              <a:latin typeface="Cabin"/>
              <a:cs typeface="Cabi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0068" y="4214688"/>
            <a:ext cx="55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bin"/>
                <a:cs typeface="Cabin"/>
              </a:rPr>
              <a:t>1.96</a:t>
            </a:r>
            <a:endParaRPr sz="1800">
              <a:latin typeface="Cabin"/>
              <a:cs typeface="Cabin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bin"/>
                <a:cs typeface="Cabin"/>
              </a:rPr>
              <a:t>Acres</a:t>
            </a:r>
            <a:endParaRPr sz="1800">
              <a:latin typeface="Cabin"/>
              <a:cs typeface="Cabi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872792"/>
            <a:ext cx="6951345" cy="899794"/>
          </a:xfrm>
          <a:custGeom>
            <a:avLst/>
            <a:gdLst/>
            <a:ahLst/>
            <a:cxnLst/>
            <a:rect l="l" t="t" r="r" b="b"/>
            <a:pathLst>
              <a:path w="6951345" h="899795">
                <a:moveTo>
                  <a:pt x="0" y="899607"/>
                </a:moveTo>
                <a:lnTo>
                  <a:pt x="0" y="0"/>
                </a:lnTo>
                <a:lnTo>
                  <a:pt x="6951230" y="0"/>
                </a:lnTo>
                <a:lnTo>
                  <a:pt x="6951230" y="899607"/>
                </a:lnTo>
                <a:lnTo>
                  <a:pt x="0" y="899607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114" y="6856500"/>
            <a:ext cx="6725920" cy="8020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1543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LAFAYETTE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STREET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SUITE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SANTA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CLARA,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CA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95050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OFFICE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408.879.4000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FAX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408.879.4004</a:t>
            </a:r>
            <a:r>
              <a:rPr sz="800" spc="5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4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  <a:hlinkClick r:id="rId5"/>
              </a:rPr>
              <a:t>WWW.PRIMECOMMERCIALINC.COM</a:t>
            </a:r>
            <a:endParaRPr sz="800">
              <a:latin typeface="Cabin"/>
              <a:cs typeface="Cabin"/>
            </a:endParaRPr>
          </a:p>
          <a:p>
            <a:pPr marL="17145" marR="37465" algn="just">
              <a:lnSpc>
                <a:spcPct val="100000"/>
              </a:lnSpc>
              <a:spcBef>
                <a:spcPts val="425"/>
              </a:spcBef>
            </a:pP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Prime</a:t>
            </a:r>
            <a:r>
              <a:rPr sz="70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Commercial,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Inc.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has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herein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sources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deem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reliable.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However,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have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verified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its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accuracy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make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no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guarantee,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warranty</a:t>
            </a:r>
            <a:r>
              <a:rPr sz="70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representation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about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it.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It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is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subject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to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errors,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modification,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omission,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change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price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and/or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terms,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prior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lease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sale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financing,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withdraw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without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notice.</a:t>
            </a:r>
            <a:r>
              <a:rPr sz="700" spc="6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It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may</a:t>
            </a:r>
            <a:r>
              <a:rPr sz="700" spc="7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include</a:t>
            </a:r>
            <a:r>
              <a:rPr sz="70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projections,</a:t>
            </a:r>
            <a:r>
              <a:rPr sz="700" spc="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opinions,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assumptions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estimated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example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only,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they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may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represent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current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future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performance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property.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You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70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tax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legal</a:t>
            </a:r>
            <a:r>
              <a:rPr sz="70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advisors</a:t>
            </a:r>
            <a:r>
              <a:rPr sz="70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should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conduct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own of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property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and transaction.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provided in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are estimate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sonly,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representations,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 and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are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intended to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be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relied </a:t>
            </a:r>
            <a:r>
              <a:rPr sz="700" spc="-20" dirty="0">
                <a:solidFill>
                  <a:srgbClr val="818891"/>
                </a:solidFill>
                <a:latin typeface="Cabin"/>
                <a:cs typeface="Cabin"/>
              </a:rPr>
              <a:t>upon</a:t>
            </a:r>
            <a:r>
              <a:rPr sz="70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any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purpose.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All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demographic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in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is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70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700" spc="-10" dirty="0">
                <a:solidFill>
                  <a:srgbClr val="818891"/>
                </a:solidFill>
                <a:latin typeface="Cabin"/>
                <a:cs typeface="Cabin"/>
              </a:rPr>
              <a:t>STDB.</a:t>
            </a:r>
            <a:endParaRPr sz="700">
              <a:latin typeface="Cabin"/>
              <a:cs typeface="Cabi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4778" y="5227597"/>
            <a:ext cx="2280285" cy="134683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200" b="1" spc="-10" dirty="0">
                <a:solidFill>
                  <a:srgbClr val="CE232B"/>
                </a:solidFill>
                <a:latin typeface="Raleway"/>
                <a:cs typeface="Raleway"/>
              </a:rPr>
              <a:t>Exclusive</a:t>
            </a:r>
            <a:r>
              <a:rPr sz="2200" b="1" spc="-80" dirty="0">
                <a:solidFill>
                  <a:srgbClr val="CE232B"/>
                </a:solidFill>
                <a:latin typeface="Raleway"/>
                <a:cs typeface="Raleway"/>
              </a:rPr>
              <a:t> </a:t>
            </a:r>
            <a:r>
              <a:rPr sz="2200" b="1" spc="-10" dirty="0">
                <a:solidFill>
                  <a:srgbClr val="CE232B"/>
                </a:solidFill>
                <a:latin typeface="Raleway"/>
                <a:cs typeface="Raleway"/>
              </a:rPr>
              <a:t>Agents</a:t>
            </a:r>
            <a:endParaRPr sz="2200">
              <a:latin typeface="Raleway"/>
              <a:cs typeface="Raleway"/>
            </a:endParaRPr>
          </a:p>
          <a:p>
            <a:pPr marL="2032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solidFill>
                  <a:srgbClr val="FFFFFF"/>
                </a:solidFill>
                <a:latin typeface="Cabin"/>
                <a:cs typeface="Cabin"/>
              </a:rPr>
              <a:t>Doug</a:t>
            </a:r>
            <a:r>
              <a:rPr sz="1800" spc="-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bin"/>
                <a:cs typeface="Cabin"/>
              </a:rPr>
              <a:t>Ferrari</a:t>
            </a:r>
            <a:endParaRPr sz="1800">
              <a:latin typeface="Cabin"/>
              <a:cs typeface="Cabin"/>
            </a:endParaRPr>
          </a:p>
          <a:p>
            <a:pPr marL="38735">
              <a:lnSpc>
                <a:spcPts val="1150"/>
              </a:lnSpc>
              <a:spcBef>
                <a:spcPts val="60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408.879.4002</a:t>
            </a:r>
            <a:endParaRPr sz="1000">
              <a:latin typeface="Cabin"/>
              <a:cs typeface="Cabin"/>
            </a:endParaRPr>
          </a:p>
          <a:p>
            <a:pPr marL="38735" marR="394970">
              <a:lnSpc>
                <a:spcPts val="1100"/>
              </a:lnSpc>
              <a:spcBef>
                <a:spcPts val="7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  <a:hlinkClick r:id="rId6"/>
              </a:rPr>
              <a:t>dferrari@primecommercialinc.com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000" dirty="0">
                <a:solidFill>
                  <a:srgbClr val="FFFFFF"/>
                </a:solidFill>
                <a:latin typeface="Cabin"/>
                <a:cs typeface="Cabin"/>
              </a:rPr>
              <a:t>CA BRE 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01032363</a:t>
            </a:r>
            <a:endParaRPr sz="1000">
              <a:latin typeface="Cabin"/>
              <a:cs typeface="Cabi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22777" y="6635827"/>
            <a:ext cx="1892300" cy="827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FFFFFF"/>
                </a:solidFill>
                <a:latin typeface="Cabin"/>
                <a:cs typeface="Cabin"/>
              </a:rPr>
              <a:t>Dixie</a:t>
            </a:r>
            <a:r>
              <a:rPr sz="18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bin"/>
                <a:cs typeface="Cabin"/>
              </a:rPr>
              <a:t>Divine</a:t>
            </a:r>
            <a:endParaRPr sz="1800">
              <a:latin typeface="Cabin"/>
              <a:cs typeface="Cabin"/>
            </a:endParaRPr>
          </a:p>
          <a:p>
            <a:pPr marL="30480">
              <a:lnSpc>
                <a:spcPts val="1150"/>
              </a:lnSpc>
              <a:spcBef>
                <a:spcPts val="27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408.879.4001</a:t>
            </a:r>
            <a:endParaRPr sz="1000">
              <a:latin typeface="Cabin"/>
              <a:cs typeface="Cabin"/>
            </a:endParaRPr>
          </a:p>
          <a:p>
            <a:pPr marL="30480" marR="5080">
              <a:lnSpc>
                <a:spcPts val="1100"/>
              </a:lnSpc>
              <a:spcBef>
                <a:spcPts val="7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  <a:hlinkClick r:id="rId7"/>
              </a:rPr>
              <a:t>ddivine@primecommercialinc.com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000" dirty="0">
                <a:solidFill>
                  <a:srgbClr val="FFFFFF"/>
                </a:solidFill>
                <a:latin typeface="Cabin"/>
                <a:cs typeface="Cabin"/>
              </a:rPr>
              <a:t>CA BRE 00926251 &amp; 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01481181</a:t>
            </a:r>
            <a:endParaRPr sz="1000">
              <a:latin typeface="Cabin"/>
              <a:cs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6978650"/>
            <a:chOff x="0" y="0"/>
            <a:chExt cx="10058400" cy="697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31637"/>
              <a:ext cx="8166315" cy="53466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3982" y="1744852"/>
              <a:ext cx="3314417" cy="3485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1744980"/>
            </a:xfrm>
            <a:custGeom>
              <a:avLst/>
              <a:gdLst/>
              <a:ahLst/>
              <a:cxnLst/>
              <a:rect l="l" t="t" r="r" b="b"/>
              <a:pathLst>
                <a:path w="10058400" h="1744980">
                  <a:moveTo>
                    <a:pt x="10058400" y="0"/>
                  </a:moveTo>
                  <a:lnTo>
                    <a:pt x="0" y="0"/>
                  </a:lnTo>
                  <a:lnTo>
                    <a:pt x="0" y="1744840"/>
                  </a:lnTo>
                  <a:lnTo>
                    <a:pt x="10058400" y="174484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818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2765" y="325487"/>
            <a:ext cx="4478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Mixed</a:t>
            </a:r>
            <a:r>
              <a:rPr spc="-70" dirty="0"/>
              <a:t> </a:t>
            </a:r>
            <a:r>
              <a:rPr dirty="0"/>
              <a:t>Use</a:t>
            </a:r>
            <a:r>
              <a:rPr spc="-55" dirty="0"/>
              <a:t> </a:t>
            </a:r>
            <a:r>
              <a:rPr dirty="0"/>
              <a:t>Land</a:t>
            </a:r>
            <a:r>
              <a:rPr spc="-55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20" dirty="0"/>
              <a:t>Sale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6205" y="810797"/>
            <a:ext cx="5626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95,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101,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105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Howson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&amp;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8200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Church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endParaRPr sz="2100">
              <a:latin typeface="Cabin"/>
              <a:cs typeface="Cabi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Gilroy,</a:t>
            </a:r>
            <a:r>
              <a:rPr sz="2100" spc="-4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2100" spc="-3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95020</a:t>
            </a:r>
            <a:endParaRPr sz="2100">
              <a:latin typeface="Cabin"/>
              <a:cs typeface="Cabi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8076"/>
            <a:ext cx="6744334" cy="7314565"/>
            <a:chOff x="0" y="458076"/>
            <a:chExt cx="6744334" cy="73145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958" y="458076"/>
              <a:ext cx="1128349" cy="8982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887772"/>
              <a:ext cx="6744334" cy="885190"/>
            </a:xfrm>
            <a:custGeom>
              <a:avLst/>
              <a:gdLst/>
              <a:ahLst/>
              <a:cxnLst/>
              <a:rect l="l" t="t" r="r" b="b"/>
              <a:pathLst>
                <a:path w="6744334" h="885190">
                  <a:moveTo>
                    <a:pt x="0" y="884627"/>
                  </a:moveTo>
                  <a:lnTo>
                    <a:pt x="6743979" y="884627"/>
                  </a:lnTo>
                  <a:lnTo>
                    <a:pt x="6743979" y="0"/>
                  </a:lnTo>
                  <a:lnTo>
                    <a:pt x="0" y="0"/>
                  </a:lnTo>
                  <a:lnTo>
                    <a:pt x="0" y="884627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9005" y="6863643"/>
            <a:ext cx="6483350" cy="7727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1543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LAFAYETTE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STREET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SUITE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SANTA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CLARA,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CA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95050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OFFICE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408.879.4000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FAX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408.879.4004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800" spc="-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800" spc="-10" dirty="0">
                <a:solidFill>
                  <a:srgbClr val="CE232B"/>
                </a:solidFill>
                <a:latin typeface="Cabin"/>
                <a:cs typeface="Cabin"/>
                <a:hlinkClick r:id="rId5"/>
              </a:rPr>
              <a:t>WWW.PRIMECOMMERCIALINC.COM</a:t>
            </a:r>
            <a:endParaRPr sz="800">
              <a:latin typeface="Cabin"/>
              <a:cs typeface="Cabin"/>
            </a:endParaRPr>
          </a:p>
          <a:p>
            <a:pPr marL="17145" marR="9525" algn="just">
              <a:lnSpc>
                <a:spcPct val="100000"/>
              </a:lnSpc>
              <a:spcBef>
                <a:spcPts val="459"/>
              </a:spcBef>
            </a:pP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Prime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Commercial,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Inc.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has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herein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sources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deem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reliable.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However,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have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verified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its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accuracy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make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</a:t>
            </a:r>
            <a:r>
              <a:rPr sz="650" spc="3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guarantee,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warranty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representation</a:t>
            </a:r>
            <a:r>
              <a:rPr sz="65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about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it.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It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is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subject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to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errors,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modification,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omission,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change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price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and/or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terms,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prior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lease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sale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financing,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withdraw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without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notice.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It</a:t>
            </a:r>
            <a:r>
              <a:rPr sz="650" spc="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may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include</a:t>
            </a:r>
            <a:r>
              <a:rPr sz="650" spc="4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projections,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opinions,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assumptions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estimated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example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only,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they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may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represent current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future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performance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property. 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You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tax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legal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advisors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should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conduct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own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property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transaction.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provided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are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estimate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sonly,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representations,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are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intended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to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relied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upon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any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purpose.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All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demographic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STDB.</a:t>
            </a:r>
            <a:endParaRPr sz="650">
              <a:latin typeface="Cabin"/>
              <a:cs typeface="Cabi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43979" y="3380586"/>
            <a:ext cx="3314700" cy="4392295"/>
            <a:chOff x="6743979" y="3380586"/>
            <a:chExt cx="3314700" cy="43922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0295" y="3380586"/>
              <a:ext cx="392252" cy="3793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43979" y="5222913"/>
              <a:ext cx="3314700" cy="2549525"/>
            </a:xfrm>
            <a:custGeom>
              <a:avLst/>
              <a:gdLst/>
              <a:ahLst/>
              <a:cxnLst/>
              <a:rect l="l" t="t" r="r" b="b"/>
              <a:pathLst>
                <a:path w="3314700" h="2549525">
                  <a:moveTo>
                    <a:pt x="3314420" y="0"/>
                  </a:moveTo>
                  <a:lnTo>
                    <a:pt x="0" y="0"/>
                  </a:lnTo>
                  <a:lnTo>
                    <a:pt x="0" y="2549486"/>
                  </a:lnTo>
                  <a:lnTo>
                    <a:pt x="3314420" y="2549486"/>
                  </a:lnTo>
                  <a:lnTo>
                    <a:pt x="3314420" y="0"/>
                  </a:lnTo>
                  <a:close/>
                </a:path>
              </a:pathLst>
            </a:custGeom>
            <a:solidFill>
              <a:srgbClr val="818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34398" y="5307569"/>
            <a:ext cx="2280285" cy="206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Raleway"/>
                <a:cs typeface="Raleway"/>
              </a:rPr>
              <a:t>Exclusive</a:t>
            </a:r>
            <a:r>
              <a:rPr sz="2200" b="1" spc="-8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Raleway"/>
                <a:cs typeface="Raleway"/>
              </a:rPr>
              <a:t>Agents</a:t>
            </a:r>
            <a:endParaRPr sz="220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solidFill>
                  <a:srgbClr val="FFFFFF"/>
                </a:solidFill>
                <a:latin typeface="Cabin"/>
                <a:cs typeface="Cabin"/>
              </a:rPr>
              <a:t>Doug</a:t>
            </a:r>
            <a:r>
              <a:rPr sz="1800" spc="-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bin"/>
                <a:cs typeface="Cabin"/>
              </a:rPr>
              <a:t>Ferrari</a:t>
            </a:r>
            <a:endParaRPr sz="1800">
              <a:latin typeface="Cabin"/>
              <a:cs typeface="Cabin"/>
            </a:endParaRPr>
          </a:p>
          <a:p>
            <a:pPr marL="30480">
              <a:lnSpc>
                <a:spcPts val="1150"/>
              </a:lnSpc>
              <a:spcBef>
                <a:spcPts val="245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408.879.4002</a:t>
            </a:r>
            <a:endParaRPr sz="1000">
              <a:latin typeface="Cabin"/>
              <a:cs typeface="Cabin"/>
            </a:endParaRPr>
          </a:p>
          <a:p>
            <a:pPr marL="30480" marR="402590">
              <a:lnSpc>
                <a:spcPts val="1100"/>
              </a:lnSpc>
              <a:spcBef>
                <a:spcPts val="7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  <a:hlinkClick r:id="rId7"/>
              </a:rPr>
              <a:t>dferrari@primecommercialinc.com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000" dirty="0">
                <a:solidFill>
                  <a:srgbClr val="FFFFFF"/>
                </a:solidFill>
                <a:latin typeface="Cabin"/>
                <a:cs typeface="Cabin"/>
              </a:rPr>
              <a:t>CA BRE 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01032363</a:t>
            </a:r>
            <a:endParaRPr sz="1000">
              <a:latin typeface="Cabin"/>
              <a:cs typeface="Cabin"/>
            </a:endParaRPr>
          </a:p>
          <a:p>
            <a:pPr marL="12700">
              <a:lnSpc>
                <a:spcPts val="2115"/>
              </a:lnSpc>
              <a:spcBef>
                <a:spcPts val="665"/>
              </a:spcBef>
            </a:pPr>
            <a:r>
              <a:rPr sz="1800" dirty="0">
                <a:solidFill>
                  <a:srgbClr val="FFFFFF"/>
                </a:solidFill>
                <a:latin typeface="Cabin"/>
                <a:cs typeface="Cabin"/>
              </a:rPr>
              <a:t>Dixie</a:t>
            </a:r>
            <a:r>
              <a:rPr sz="18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bin"/>
                <a:cs typeface="Cabin"/>
              </a:rPr>
              <a:t>Divine</a:t>
            </a:r>
            <a:endParaRPr sz="1800">
              <a:latin typeface="Cabin"/>
              <a:cs typeface="Cabin"/>
            </a:endParaRPr>
          </a:p>
          <a:p>
            <a:pPr marL="30480">
              <a:lnSpc>
                <a:spcPts val="1105"/>
              </a:lnSpc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408.879.4001</a:t>
            </a:r>
            <a:endParaRPr sz="1000">
              <a:latin typeface="Cabin"/>
              <a:cs typeface="Cabin"/>
            </a:endParaRPr>
          </a:p>
          <a:p>
            <a:pPr marL="30480" marR="393065">
              <a:lnSpc>
                <a:spcPts val="1100"/>
              </a:lnSpc>
              <a:spcBef>
                <a:spcPts val="70"/>
              </a:spcBef>
            </a:pPr>
            <a:r>
              <a:rPr sz="1000" spc="-10" dirty="0">
                <a:solidFill>
                  <a:srgbClr val="FFFFFF"/>
                </a:solidFill>
                <a:latin typeface="Cabin"/>
                <a:cs typeface="Cabin"/>
                <a:hlinkClick r:id="rId8"/>
              </a:rPr>
              <a:t>ddivine@primecommercialinc.com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000" dirty="0">
                <a:solidFill>
                  <a:srgbClr val="FFFFFF"/>
                </a:solidFill>
                <a:latin typeface="Cabin"/>
                <a:cs typeface="Cabin"/>
              </a:rPr>
              <a:t>CA BRE 00926251 &amp; </a:t>
            </a:r>
            <a:r>
              <a:rPr sz="1000" spc="-10" dirty="0">
                <a:solidFill>
                  <a:srgbClr val="FFFFFF"/>
                </a:solidFill>
                <a:latin typeface="Cabin"/>
                <a:cs typeface="Cabin"/>
              </a:rPr>
              <a:t>01481181</a:t>
            </a:r>
            <a:endParaRPr sz="1000">
              <a:latin typeface="Cabin"/>
              <a:cs typeface="Cabi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663583" y="5422606"/>
            <a:ext cx="193675" cy="1918970"/>
            <a:chOff x="9663583" y="5422606"/>
            <a:chExt cx="193675" cy="191897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65356" y="6927246"/>
              <a:ext cx="101244" cy="669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5357" y="6831479"/>
              <a:ext cx="101244" cy="686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65360" y="6792480"/>
              <a:ext cx="101600" cy="10160"/>
            </a:xfrm>
            <a:custGeom>
              <a:avLst/>
              <a:gdLst/>
              <a:ahLst/>
              <a:cxnLst/>
              <a:rect l="l" t="t" r="r" b="b"/>
              <a:pathLst>
                <a:path w="101600" h="10159">
                  <a:moveTo>
                    <a:pt x="101244" y="0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101244" y="10121"/>
                  </a:lnTo>
                  <a:lnTo>
                    <a:pt x="101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5357" y="6653058"/>
              <a:ext cx="101244" cy="1049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665357" y="6564005"/>
              <a:ext cx="101600" cy="55880"/>
            </a:xfrm>
            <a:custGeom>
              <a:avLst/>
              <a:gdLst/>
              <a:ahLst/>
              <a:cxnLst/>
              <a:rect l="l" t="t" r="r" b="b"/>
              <a:pathLst>
                <a:path w="101600" h="55879">
                  <a:moveTo>
                    <a:pt x="101244" y="0"/>
                  </a:moveTo>
                  <a:lnTo>
                    <a:pt x="92075" y="0"/>
                  </a:lnTo>
                  <a:lnTo>
                    <a:pt x="92075" y="45288"/>
                  </a:lnTo>
                  <a:lnTo>
                    <a:pt x="54724" y="45288"/>
                  </a:lnTo>
                  <a:lnTo>
                    <a:pt x="54724" y="1498"/>
                  </a:lnTo>
                  <a:lnTo>
                    <a:pt x="45554" y="1498"/>
                  </a:lnTo>
                  <a:lnTo>
                    <a:pt x="45554" y="45288"/>
                  </a:lnTo>
                  <a:lnTo>
                    <a:pt x="9169" y="45288"/>
                  </a:lnTo>
                  <a:lnTo>
                    <a:pt x="9169" y="0"/>
                  </a:lnTo>
                  <a:lnTo>
                    <a:pt x="0" y="0"/>
                  </a:lnTo>
                  <a:lnTo>
                    <a:pt x="0" y="55410"/>
                  </a:lnTo>
                  <a:lnTo>
                    <a:pt x="101244" y="55410"/>
                  </a:lnTo>
                  <a:lnTo>
                    <a:pt x="101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3714" y="6384903"/>
              <a:ext cx="104673" cy="996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63583" y="6252462"/>
              <a:ext cx="104800" cy="1071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65357" y="6117567"/>
              <a:ext cx="101244" cy="1049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65357" y="5978161"/>
              <a:ext cx="101244" cy="1049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65357" y="5889081"/>
              <a:ext cx="101600" cy="55880"/>
            </a:xfrm>
            <a:custGeom>
              <a:avLst/>
              <a:gdLst/>
              <a:ahLst/>
              <a:cxnLst/>
              <a:rect l="l" t="t" r="r" b="b"/>
              <a:pathLst>
                <a:path w="101600" h="55879">
                  <a:moveTo>
                    <a:pt x="101244" y="0"/>
                  </a:moveTo>
                  <a:lnTo>
                    <a:pt x="92075" y="0"/>
                  </a:lnTo>
                  <a:lnTo>
                    <a:pt x="92075" y="45300"/>
                  </a:lnTo>
                  <a:lnTo>
                    <a:pt x="54724" y="45300"/>
                  </a:lnTo>
                  <a:lnTo>
                    <a:pt x="54724" y="1511"/>
                  </a:lnTo>
                  <a:lnTo>
                    <a:pt x="45554" y="1511"/>
                  </a:lnTo>
                  <a:lnTo>
                    <a:pt x="45554" y="45300"/>
                  </a:lnTo>
                  <a:lnTo>
                    <a:pt x="9169" y="45300"/>
                  </a:lnTo>
                  <a:lnTo>
                    <a:pt x="9169" y="0"/>
                  </a:lnTo>
                  <a:lnTo>
                    <a:pt x="0" y="0"/>
                  </a:lnTo>
                  <a:lnTo>
                    <a:pt x="0" y="55422"/>
                  </a:lnTo>
                  <a:lnTo>
                    <a:pt x="101244" y="55422"/>
                  </a:lnTo>
                  <a:lnTo>
                    <a:pt x="101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65357" y="5788800"/>
              <a:ext cx="101244" cy="686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63714" y="5664842"/>
              <a:ext cx="104673" cy="9960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665360" y="5624893"/>
              <a:ext cx="101600" cy="10160"/>
            </a:xfrm>
            <a:custGeom>
              <a:avLst/>
              <a:gdLst/>
              <a:ahLst/>
              <a:cxnLst/>
              <a:rect l="l" t="t" r="r" b="b"/>
              <a:pathLst>
                <a:path w="101600" h="10160">
                  <a:moveTo>
                    <a:pt x="101244" y="0"/>
                  </a:moveTo>
                  <a:lnTo>
                    <a:pt x="0" y="0"/>
                  </a:lnTo>
                  <a:lnTo>
                    <a:pt x="0" y="10121"/>
                  </a:lnTo>
                  <a:lnTo>
                    <a:pt x="101244" y="10121"/>
                  </a:lnTo>
                  <a:lnTo>
                    <a:pt x="101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65351" y="5501072"/>
              <a:ext cx="101257" cy="98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665348" y="5422607"/>
              <a:ext cx="191135" cy="1318895"/>
            </a:xfrm>
            <a:custGeom>
              <a:avLst/>
              <a:gdLst/>
              <a:ahLst/>
              <a:cxnLst/>
              <a:rect l="l" t="t" r="r" b="b"/>
              <a:pathLst>
                <a:path w="191134" h="1318895">
                  <a:moveTo>
                    <a:pt x="101244" y="0"/>
                  </a:moveTo>
                  <a:lnTo>
                    <a:pt x="92075" y="0"/>
                  </a:lnTo>
                  <a:lnTo>
                    <a:pt x="92075" y="41910"/>
                  </a:lnTo>
                  <a:lnTo>
                    <a:pt x="0" y="41910"/>
                  </a:lnTo>
                  <a:lnTo>
                    <a:pt x="0" y="52070"/>
                  </a:lnTo>
                  <a:lnTo>
                    <a:pt x="101244" y="52070"/>
                  </a:lnTo>
                  <a:lnTo>
                    <a:pt x="101244" y="41910"/>
                  </a:lnTo>
                  <a:lnTo>
                    <a:pt x="101244" y="0"/>
                  </a:lnTo>
                  <a:close/>
                </a:path>
                <a:path w="191134" h="1318895">
                  <a:moveTo>
                    <a:pt x="190131" y="1211211"/>
                  </a:moveTo>
                  <a:lnTo>
                    <a:pt x="145757" y="1211211"/>
                  </a:lnTo>
                  <a:lnTo>
                    <a:pt x="145757" y="1217688"/>
                  </a:lnTo>
                  <a:lnTo>
                    <a:pt x="179514" y="1217688"/>
                  </a:lnTo>
                  <a:lnTo>
                    <a:pt x="145757" y="1239405"/>
                  </a:lnTo>
                  <a:lnTo>
                    <a:pt x="145757" y="1246466"/>
                  </a:lnTo>
                  <a:lnTo>
                    <a:pt x="190131" y="1246466"/>
                  </a:lnTo>
                  <a:lnTo>
                    <a:pt x="190131" y="1239989"/>
                  </a:lnTo>
                  <a:lnTo>
                    <a:pt x="155829" y="1239989"/>
                  </a:lnTo>
                  <a:lnTo>
                    <a:pt x="190131" y="1217930"/>
                  </a:lnTo>
                  <a:lnTo>
                    <a:pt x="190131" y="1211211"/>
                  </a:lnTo>
                  <a:close/>
                </a:path>
                <a:path w="191134" h="1318895">
                  <a:moveTo>
                    <a:pt x="190131" y="837399"/>
                  </a:moveTo>
                  <a:lnTo>
                    <a:pt x="172618" y="837399"/>
                  </a:lnTo>
                  <a:lnTo>
                    <a:pt x="172618" y="821867"/>
                  </a:lnTo>
                  <a:lnTo>
                    <a:pt x="172618" y="820432"/>
                  </a:lnTo>
                  <a:lnTo>
                    <a:pt x="167093" y="815390"/>
                  </a:lnTo>
                  <a:lnTo>
                    <a:pt x="166674" y="815390"/>
                  </a:lnTo>
                  <a:lnTo>
                    <a:pt x="166674" y="823671"/>
                  </a:lnTo>
                  <a:lnTo>
                    <a:pt x="166674" y="837399"/>
                  </a:lnTo>
                  <a:lnTo>
                    <a:pt x="151688" y="837399"/>
                  </a:lnTo>
                  <a:lnTo>
                    <a:pt x="151688" y="823671"/>
                  </a:lnTo>
                  <a:lnTo>
                    <a:pt x="155879" y="821867"/>
                  </a:lnTo>
                  <a:lnTo>
                    <a:pt x="162483" y="821867"/>
                  </a:lnTo>
                  <a:lnTo>
                    <a:pt x="166674" y="823671"/>
                  </a:lnTo>
                  <a:lnTo>
                    <a:pt x="166674" y="815390"/>
                  </a:lnTo>
                  <a:lnTo>
                    <a:pt x="151269" y="815390"/>
                  </a:lnTo>
                  <a:lnTo>
                    <a:pt x="145745" y="820432"/>
                  </a:lnTo>
                  <a:lnTo>
                    <a:pt x="145745" y="843876"/>
                  </a:lnTo>
                  <a:lnTo>
                    <a:pt x="190131" y="843876"/>
                  </a:lnTo>
                  <a:lnTo>
                    <a:pt x="190131" y="837399"/>
                  </a:lnTo>
                  <a:close/>
                </a:path>
                <a:path w="191134" h="1318895">
                  <a:moveTo>
                    <a:pt x="190131" y="518337"/>
                  </a:moveTo>
                  <a:lnTo>
                    <a:pt x="171119" y="525564"/>
                  </a:lnTo>
                  <a:lnTo>
                    <a:pt x="171119" y="532371"/>
                  </a:lnTo>
                  <a:lnTo>
                    <a:pt x="171119" y="543826"/>
                  </a:lnTo>
                  <a:lnTo>
                    <a:pt x="154139" y="538137"/>
                  </a:lnTo>
                  <a:lnTo>
                    <a:pt x="154139" y="538010"/>
                  </a:lnTo>
                  <a:lnTo>
                    <a:pt x="171119" y="532371"/>
                  </a:lnTo>
                  <a:lnTo>
                    <a:pt x="171119" y="525564"/>
                  </a:lnTo>
                  <a:lnTo>
                    <a:pt x="145745" y="535203"/>
                  </a:lnTo>
                  <a:lnTo>
                    <a:pt x="145745" y="541007"/>
                  </a:lnTo>
                  <a:lnTo>
                    <a:pt x="190131" y="557860"/>
                  </a:lnTo>
                  <a:lnTo>
                    <a:pt x="190131" y="551027"/>
                  </a:lnTo>
                  <a:lnTo>
                    <a:pt x="177050" y="546100"/>
                  </a:lnTo>
                  <a:lnTo>
                    <a:pt x="177050" y="543826"/>
                  </a:lnTo>
                  <a:lnTo>
                    <a:pt x="177050" y="532371"/>
                  </a:lnTo>
                  <a:lnTo>
                    <a:pt x="177050" y="530161"/>
                  </a:lnTo>
                  <a:lnTo>
                    <a:pt x="190131" y="525246"/>
                  </a:lnTo>
                  <a:lnTo>
                    <a:pt x="190131" y="518337"/>
                  </a:lnTo>
                  <a:close/>
                </a:path>
                <a:path w="191134" h="1318895">
                  <a:moveTo>
                    <a:pt x="190131" y="447306"/>
                  </a:moveTo>
                  <a:lnTo>
                    <a:pt x="151688" y="447306"/>
                  </a:lnTo>
                  <a:lnTo>
                    <a:pt x="151688" y="438772"/>
                  </a:lnTo>
                  <a:lnTo>
                    <a:pt x="145757" y="438772"/>
                  </a:lnTo>
                  <a:lnTo>
                    <a:pt x="145757" y="462280"/>
                  </a:lnTo>
                  <a:lnTo>
                    <a:pt x="151688" y="462280"/>
                  </a:lnTo>
                  <a:lnTo>
                    <a:pt x="151688" y="453758"/>
                  </a:lnTo>
                  <a:lnTo>
                    <a:pt x="190131" y="453758"/>
                  </a:lnTo>
                  <a:lnTo>
                    <a:pt x="190131" y="447306"/>
                  </a:lnTo>
                  <a:close/>
                </a:path>
                <a:path w="191134" h="1318895">
                  <a:moveTo>
                    <a:pt x="190131" y="354063"/>
                  </a:moveTo>
                  <a:lnTo>
                    <a:pt x="184188" y="354063"/>
                  </a:lnTo>
                  <a:lnTo>
                    <a:pt x="184188" y="371525"/>
                  </a:lnTo>
                  <a:lnTo>
                    <a:pt x="170700" y="371525"/>
                  </a:lnTo>
                  <a:lnTo>
                    <a:pt x="170700" y="354063"/>
                  </a:lnTo>
                  <a:lnTo>
                    <a:pt x="164757" y="354063"/>
                  </a:lnTo>
                  <a:lnTo>
                    <a:pt x="164757" y="371525"/>
                  </a:lnTo>
                  <a:lnTo>
                    <a:pt x="151688" y="371525"/>
                  </a:lnTo>
                  <a:lnTo>
                    <a:pt x="151688" y="354063"/>
                  </a:lnTo>
                  <a:lnTo>
                    <a:pt x="145757" y="354063"/>
                  </a:lnTo>
                  <a:lnTo>
                    <a:pt x="145757" y="378002"/>
                  </a:lnTo>
                  <a:lnTo>
                    <a:pt x="190131" y="378002"/>
                  </a:lnTo>
                  <a:lnTo>
                    <a:pt x="190131" y="354063"/>
                  </a:lnTo>
                  <a:close/>
                </a:path>
                <a:path w="191134" h="1318895">
                  <a:moveTo>
                    <a:pt x="190131" y="270002"/>
                  </a:moveTo>
                  <a:lnTo>
                    <a:pt x="188747" y="264007"/>
                  </a:lnTo>
                  <a:lnTo>
                    <a:pt x="184594" y="259803"/>
                  </a:lnTo>
                  <a:lnTo>
                    <a:pt x="184188" y="259397"/>
                  </a:lnTo>
                  <a:lnTo>
                    <a:pt x="184188" y="268389"/>
                  </a:lnTo>
                  <a:lnTo>
                    <a:pt x="184188" y="283921"/>
                  </a:lnTo>
                  <a:lnTo>
                    <a:pt x="151688" y="283921"/>
                  </a:lnTo>
                  <a:lnTo>
                    <a:pt x="151688" y="263944"/>
                  </a:lnTo>
                  <a:lnTo>
                    <a:pt x="161340" y="259803"/>
                  </a:lnTo>
                  <a:lnTo>
                    <a:pt x="180289" y="259803"/>
                  </a:lnTo>
                  <a:lnTo>
                    <a:pt x="184188" y="268389"/>
                  </a:lnTo>
                  <a:lnTo>
                    <a:pt x="184188" y="259397"/>
                  </a:lnTo>
                  <a:lnTo>
                    <a:pt x="180467" y="255625"/>
                  </a:lnTo>
                  <a:lnTo>
                    <a:pt x="174053" y="253326"/>
                  </a:lnTo>
                  <a:lnTo>
                    <a:pt x="163741" y="253326"/>
                  </a:lnTo>
                  <a:lnTo>
                    <a:pt x="158343" y="254723"/>
                  </a:lnTo>
                  <a:lnTo>
                    <a:pt x="153898" y="257886"/>
                  </a:lnTo>
                  <a:lnTo>
                    <a:pt x="149288" y="261251"/>
                  </a:lnTo>
                  <a:lnTo>
                    <a:pt x="145745" y="266750"/>
                  </a:lnTo>
                  <a:lnTo>
                    <a:pt x="145745" y="290398"/>
                  </a:lnTo>
                  <a:lnTo>
                    <a:pt x="190131" y="290398"/>
                  </a:lnTo>
                  <a:lnTo>
                    <a:pt x="190131" y="283921"/>
                  </a:lnTo>
                  <a:lnTo>
                    <a:pt x="190131" y="270002"/>
                  </a:lnTo>
                  <a:close/>
                </a:path>
                <a:path w="191134" h="1318895">
                  <a:moveTo>
                    <a:pt x="190144" y="1311795"/>
                  </a:moveTo>
                  <a:lnTo>
                    <a:pt x="145770" y="1311795"/>
                  </a:lnTo>
                  <a:lnTo>
                    <a:pt x="145770" y="1318285"/>
                  </a:lnTo>
                  <a:lnTo>
                    <a:pt x="190144" y="1318285"/>
                  </a:lnTo>
                  <a:lnTo>
                    <a:pt x="190144" y="1311795"/>
                  </a:lnTo>
                  <a:close/>
                </a:path>
                <a:path w="191134" h="1318895">
                  <a:moveTo>
                    <a:pt x="190144" y="906602"/>
                  </a:moveTo>
                  <a:lnTo>
                    <a:pt x="173583" y="919010"/>
                  </a:lnTo>
                  <a:lnTo>
                    <a:pt x="173545" y="915949"/>
                  </a:lnTo>
                  <a:lnTo>
                    <a:pt x="172948" y="912761"/>
                  </a:lnTo>
                  <a:lnTo>
                    <a:pt x="171729" y="906297"/>
                  </a:lnTo>
                  <a:lnTo>
                    <a:pt x="168668" y="906297"/>
                  </a:lnTo>
                  <a:lnTo>
                    <a:pt x="168668" y="929436"/>
                  </a:lnTo>
                  <a:lnTo>
                    <a:pt x="151701" y="929436"/>
                  </a:lnTo>
                  <a:lnTo>
                    <a:pt x="151701" y="915289"/>
                  </a:lnTo>
                  <a:lnTo>
                    <a:pt x="156260" y="912761"/>
                  </a:lnTo>
                  <a:lnTo>
                    <a:pt x="168541" y="912761"/>
                  </a:lnTo>
                  <a:lnTo>
                    <a:pt x="168668" y="929436"/>
                  </a:lnTo>
                  <a:lnTo>
                    <a:pt x="168668" y="906297"/>
                  </a:lnTo>
                  <a:lnTo>
                    <a:pt x="156260" y="906297"/>
                  </a:lnTo>
                  <a:lnTo>
                    <a:pt x="152171" y="907554"/>
                  </a:lnTo>
                  <a:lnTo>
                    <a:pt x="147256" y="912723"/>
                  </a:lnTo>
                  <a:lnTo>
                    <a:pt x="145757" y="915949"/>
                  </a:lnTo>
                  <a:lnTo>
                    <a:pt x="145757" y="935913"/>
                  </a:lnTo>
                  <a:lnTo>
                    <a:pt x="190144" y="935913"/>
                  </a:lnTo>
                  <a:lnTo>
                    <a:pt x="190144" y="929436"/>
                  </a:lnTo>
                  <a:lnTo>
                    <a:pt x="169570" y="929436"/>
                  </a:lnTo>
                  <a:lnTo>
                    <a:pt x="184073" y="919010"/>
                  </a:lnTo>
                  <a:lnTo>
                    <a:pt x="190144" y="914704"/>
                  </a:lnTo>
                  <a:lnTo>
                    <a:pt x="190144" y="906602"/>
                  </a:lnTo>
                  <a:close/>
                </a:path>
                <a:path w="191134" h="1318895">
                  <a:moveTo>
                    <a:pt x="190144" y="617461"/>
                  </a:moveTo>
                  <a:lnTo>
                    <a:pt x="173583" y="629869"/>
                  </a:lnTo>
                  <a:lnTo>
                    <a:pt x="173545" y="626821"/>
                  </a:lnTo>
                  <a:lnTo>
                    <a:pt x="172948" y="623633"/>
                  </a:lnTo>
                  <a:lnTo>
                    <a:pt x="171729" y="617169"/>
                  </a:lnTo>
                  <a:lnTo>
                    <a:pt x="168668" y="617169"/>
                  </a:lnTo>
                  <a:lnTo>
                    <a:pt x="168668" y="640308"/>
                  </a:lnTo>
                  <a:lnTo>
                    <a:pt x="151701" y="640308"/>
                  </a:lnTo>
                  <a:lnTo>
                    <a:pt x="151701" y="626160"/>
                  </a:lnTo>
                  <a:lnTo>
                    <a:pt x="156260" y="623633"/>
                  </a:lnTo>
                  <a:lnTo>
                    <a:pt x="168541" y="623633"/>
                  </a:lnTo>
                  <a:lnTo>
                    <a:pt x="168668" y="640308"/>
                  </a:lnTo>
                  <a:lnTo>
                    <a:pt x="168668" y="617169"/>
                  </a:lnTo>
                  <a:lnTo>
                    <a:pt x="156260" y="617169"/>
                  </a:lnTo>
                  <a:lnTo>
                    <a:pt x="152171" y="618426"/>
                  </a:lnTo>
                  <a:lnTo>
                    <a:pt x="147256" y="623570"/>
                  </a:lnTo>
                  <a:lnTo>
                    <a:pt x="145757" y="626821"/>
                  </a:lnTo>
                  <a:lnTo>
                    <a:pt x="145757" y="646785"/>
                  </a:lnTo>
                  <a:lnTo>
                    <a:pt x="190144" y="646785"/>
                  </a:lnTo>
                  <a:lnTo>
                    <a:pt x="190144" y="640308"/>
                  </a:lnTo>
                  <a:lnTo>
                    <a:pt x="169570" y="640308"/>
                  </a:lnTo>
                  <a:lnTo>
                    <a:pt x="169570" y="640181"/>
                  </a:lnTo>
                  <a:lnTo>
                    <a:pt x="184061" y="629869"/>
                  </a:lnTo>
                  <a:lnTo>
                    <a:pt x="190144" y="625551"/>
                  </a:lnTo>
                  <a:lnTo>
                    <a:pt x="190144" y="617461"/>
                  </a:lnTo>
                  <a:close/>
                </a:path>
                <a:path w="191134" h="1318895">
                  <a:moveTo>
                    <a:pt x="190957" y="1118323"/>
                  </a:moveTo>
                  <a:lnTo>
                    <a:pt x="187845" y="1109992"/>
                  </a:lnTo>
                  <a:lnTo>
                    <a:pt x="179146" y="1105065"/>
                  </a:lnTo>
                  <a:lnTo>
                    <a:pt x="179146" y="1113040"/>
                  </a:lnTo>
                  <a:lnTo>
                    <a:pt x="182753" y="1116101"/>
                  </a:lnTo>
                  <a:lnTo>
                    <a:pt x="185026" y="1120495"/>
                  </a:lnTo>
                  <a:lnTo>
                    <a:pt x="185026" y="1133856"/>
                  </a:lnTo>
                  <a:lnTo>
                    <a:pt x="177355" y="1141539"/>
                  </a:lnTo>
                  <a:lnTo>
                    <a:pt x="158457" y="1141539"/>
                  </a:lnTo>
                  <a:lnTo>
                    <a:pt x="150850" y="1134275"/>
                  </a:lnTo>
                  <a:lnTo>
                    <a:pt x="150850" y="1117841"/>
                  </a:lnTo>
                  <a:lnTo>
                    <a:pt x="157086" y="1112570"/>
                  </a:lnTo>
                  <a:lnTo>
                    <a:pt x="157086" y="1104773"/>
                  </a:lnTo>
                  <a:lnTo>
                    <a:pt x="152107" y="1107592"/>
                  </a:lnTo>
                  <a:lnTo>
                    <a:pt x="145745" y="1116418"/>
                  </a:lnTo>
                  <a:lnTo>
                    <a:pt x="144907" y="1121803"/>
                  </a:lnTo>
                  <a:lnTo>
                    <a:pt x="144907" y="1125169"/>
                  </a:lnTo>
                  <a:lnTo>
                    <a:pt x="146659" y="1133983"/>
                  </a:lnTo>
                  <a:lnTo>
                    <a:pt x="151472" y="1141247"/>
                  </a:lnTo>
                  <a:lnTo>
                    <a:pt x="158724" y="1146187"/>
                  </a:lnTo>
                  <a:lnTo>
                    <a:pt x="167767" y="1148003"/>
                  </a:lnTo>
                  <a:lnTo>
                    <a:pt x="176707" y="1146225"/>
                  </a:lnTo>
                  <a:lnTo>
                    <a:pt x="184086" y="1141336"/>
                  </a:lnTo>
                  <a:lnTo>
                    <a:pt x="189103" y="1134097"/>
                  </a:lnTo>
                  <a:lnTo>
                    <a:pt x="190957" y="1125220"/>
                  </a:lnTo>
                  <a:lnTo>
                    <a:pt x="190957" y="1118323"/>
                  </a:lnTo>
                  <a:close/>
                </a:path>
                <a:path w="191134" h="1318895">
                  <a:moveTo>
                    <a:pt x="190969" y="1021613"/>
                  </a:moveTo>
                  <a:lnTo>
                    <a:pt x="189090" y="1012444"/>
                  </a:lnTo>
                  <a:lnTo>
                    <a:pt x="185039" y="1006551"/>
                  </a:lnTo>
                  <a:lnTo>
                    <a:pt x="185039" y="1010158"/>
                  </a:lnTo>
                  <a:lnTo>
                    <a:pt x="184924" y="1033068"/>
                  </a:lnTo>
                  <a:lnTo>
                    <a:pt x="175196" y="1038212"/>
                  </a:lnTo>
                  <a:lnTo>
                    <a:pt x="160870" y="1038212"/>
                  </a:lnTo>
                  <a:lnTo>
                    <a:pt x="150850" y="1033068"/>
                  </a:lnTo>
                  <a:lnTo>
                    <a:pt x="150850" y="1010564"/>
                  </a:lnTo>
                  <a:lnTo>
                    <a:pt x="160261" y="1004989"/>
                  </a:lnTo>
                  <a:lnTo>
                    <a:pt x="175069" y="1004989"/>
                  </a:lnTo>
                  <a:lnTo>
                    <a:pt x="185039" y="1010158"/>
                  </a:lnTo>
                  <a:lnTo>
                    <a:pt x="185039" y="1006551"/>
                  </a:lnTo>
                  <a:lnTo>
                    <a:pt x="184061" y="1005116"/>
                  </a:lnTo>
                  <a:lnTo>
                    <a:pt x="183870" y="1004989"/>
                  </a:lnTo>
                  <a:lnTo>
                    <a:pt x="176745" y="1000277"/>
                  </a:lnTo>
                  <a:lnTo>
                    <a:pt x="168059" y="998512"/>
                  </a:lnTo>
                  <a:lnTo>
                    <a:pt x="159105" y="1000277"/>
                  </a:lnTo>
                  <a:lnTo>
                    <a:pt x="151739" y="1005116"/>
                  </a:lnTo>
                  <a:lnTo>
                    <a:pt x="146748" y="1012444"/>
                  </a:lnTo>
                  <a:lnTo>
                    <a:pt x="144907" y="1021613"/>
                  </a:lnTo>
                  <a:lnTo>
                    <a:pt x="146812" y="1030947"/>
                  </a:lnTo>
                  <a:lnTo>
                    <a:pt x="151904" y="1038250"/>
                  </a:lnTo>
                  <a:lnTo>
                    <a:pt x="159258" y="1043000"/>
                  </a:lnTo>
                  <a:lnTo>
                    <a:pt x="167944" y="1044702"/>
                  </a:lnTo>
                  <a:lnTo>
                    <a:pt x="176669" y="1042962"/>
                  </a:lnTo>
                  <a:lnTo>
                    <a:pt x="183883" y="1038212"/>
                  </a:lnTo>
                  <a:lnTo>
                    <a:pt x="184023" y="1038136"/>
                  </a:lnTo>
                  <a:lnTo>
                    <a:pt x="189077" y="1030808"/>
                  </a:lnTo>
                  <a:lnTo>
                    <a:pt x="190969" y="1021613"/>
                  </a:lnTo>
                  <a:close/>
                </a:path>
                <a:path w="191134" h="1318895">
                  <a:moveTo>
                    <a:pt x="190969" y="732485"/>
                  </a:moveTo>
                  <a:lnTo>
                    <a:pt x="189090" y="723303"/>
                  </a:lnTo>
                  <a:lnTo>
                    <a:pt x="185039" y="717410"/>
                  </a:lnTo>
                  <a:lnTo>
                    <a:pt x="185039" y="721017"/>
                  </a:lnTo>
                  <a:lnTo>
                    <a:pt x="184937" y="743927"/>
                  </a:lnTo>
                  <a:lnTo>
                    <a:pt x="175196" y="749084"/>
                  </a:lnTo>
                  <a:lnTo>
                    <a:pt x="160870" y="749084"/>
                  </a:lnTo>
                  <a:lnTo>
                    <a:pt x="150850" y="743927"/>
                  </a:lnTo>
                  <a:lnTo>
                    <a:pt x="150850" y="721448"/>
                  </a:lnTo>
                  <a:lnTo>
                    <a:pt x="160261" y="715860"/>
                  </a:lnTo>
                  <a:lnTo>
                    <a:pt x="175069" y="715860"/>
                  </a:lnTo>
                  <a:lnTo>
                    <a:pt x="185039" y="721017"/>
                  </a:lnTo>
                  <a:lnTo>
                    <a:pt x="185039" y="717410"/>
                  </a:lnTo>
                  <a:lnTo>
                    <a:pt x="184061" y="715987"/>
                  </a:lnTo>
                  <a:lnTo>
                    <a:pt x="183870" y="715860"/>
                  </a:lnTo>
                  <a:lnTo>
                    <a:pt x="176745" y="711136"/>
                  </a:lnTo>
                  <a:lnTo>
                    <a:pt x="168059" y="709383"/>
                  </a:lnTo>
                  <a:lnTo>
                    <a:pt x="159105" y="711136"/>
                  </a:lnTo>
                  <a:lnTo>
                    <a:pt x="151739" y="715987"/>
                  </a:lnTo>
                  <a:lnTo>
                    <a:pt x="146748" y="723303"/>
                  </a:lnTo>
                  <a:lnTo>
                    <a:pt x="144907" y="732485"/>
                  </a:lnTo>
                  <a:lnTo>
                    <a:pt x="146812" y="741807"/>
                  </a:lnTo>
                  <a:lnTo>
                    <a:pt x="151904" y="749096"/>
                  </a:lnTo>
                  <a:lnTo>
                    <a:pt x="159258" y="753846"/>
                  </a:lnTo>
                  <a:lnTo>
                    <a:pt x="167944" y="755548"/>
                  </a:lnTo>
                  <a:lnTo>
                    <a:pt x="176669" y="753808"/>
                  </a:lnTo>
                  <a:lnTo>
                    <a:pt x="183870" y="749084"/>
                  </a:lnTo>
                  <a:lnTo>
                    <a:pt x="184023" y="748982"/>
                  </a:lnTo>
                  <a:lnTo>
                    <a:pt x="189077" y="741680"/>
                  </a:lnTo>
                  <a:lnTo>
                    <a:pt x="190969" y="732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63991" y="7097286"/>
              <a:ext cx="193178" cy="2439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488" y="2232217"/>
            <a:ext cx="5096817" cy="48982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058400" cy="1668145"/>
          </a:xfrm>
          <a:custGeom>
            <a:avLst/>
            <a:gdLst/>
            <a:ahLst/>
            <a:cxnLst/>
            <a:rect l="l" t="t" r="r" b="b"/>
            <a:pathLst>
              <a:path w="10058400" h="1668145">
                <a:moveTo>
                  <a:pt x="10058400" y="0"/>
                </a:moveTo>
                <a:lnTo>
                  <a:pt x="0" y="0"/>
                </a:lnTo>
                <a:lnTo>
                  <a:pt x="0" y="1667929"/>
                </a:lnTo>
                <a:lnTo>
                  <a:pt x="10058400" y="1667929"/>
                </a:lnTo>
                <a:lnTo>
                  <a:pt x="10058400" y="0"/>
                </a:lnTo>
                <a:close/>
              </a:path>
            </a:pathLst>
          </a:custGeom>
          <a:solidFill>
            <a:srgbClr val="818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2765" y="248568"/>
            <a:ext cx="4478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Mixed</a:t>
            </a:r>
            <a:r>
              <a:rPr spc="-70" dirty="0"/>
              <a:t> </a:t>
            </a:r>
            <a:r>
              <a:rPr dirty="0"/>
              <a:t>Use</a:t>
            </a:r>
            <a:r>
              <a:rPr spc="-55" dirty="0"/>
              <a:t> </a:t>
            </a:r>
            <a:r>
              <a:rPr dirty="0"/>
              <a:t>Land</a:t>
            </a:r>
            <a:r>
              <a:rPr spc="-55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20" dirty="0"/>
              <a:t>Sale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6205" y="733883"/>
            <a:ext cx="5626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95,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101,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105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Howson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&amp;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8200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Church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endParaRPr sz="2100">
              <a:latin typeface="Cabin"/>
              <a:cs typeface="Cabi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Gilroy,</a:t>
            </a:r>
            <a:r>
              <a:rPr sz="2100" spc="-4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2100" spc="-3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95020</a:t>
            </a:r>
            <a:endParaRPr sz="2100">
              <a:latin typeface="Cabin"/>
              <a:cs typeface="Cabi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958" y="381165"/>
            <a:ext cx="1128349" cy="89822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42214" y="5849404"/>
          <a:ext cx="5003165" cy="146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910"/>
                <a:gridCol w="971550"/>
                <a:gridCol w="1087755"/>
                <a:gridCol w="996950"/>
              </a:tblGrid>
              <a:tr h="42799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Myriad Pro Light"/>
                          <a:cs typeface="Myriad Pro Light"/>
                        </a:rPr>
                        <a:t>DEMOGRAPHICS</a:t>
                      </a:r>
                      <a:endParaRPr sz="1800">
                        <a:latin typeface="Myriad Pro Light"/>
                        <a:cs typeface="Myriad Pro Light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dirty="0">
                          <a:latin typeface="Myriad Pro"/>
                          <a:cs typeface="Myriad Pro"/>
                        </a:rPr>
                        <a:t>1 </a:t>
                      </a:r>
                      <a:r>
                        <a:rPr sz="1200" spc="-20" dirty="0">
                          <a:latin typeface="Myriad Pro"/>
                          <a:cs typeface="Myriad Pro"/>
                        </a:rPr>
                        <a:t>MILE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Myriad Pro"/>
                          <a:cs typeface="Myriad Pro"/>
                        </a:rPr>
                        <a:t>3 </a:t>
                      </a:r>
                      <a:r>
                        <a:rPr sz="1200" spc="-20" dirty="0">
                          <a:latin typeface="Myriad Pro"/>
                          <a:cs typeface="Myriad Pro"/>
                        </a:rPr>
                        <a:t>MILES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Myriad Pro"/>
                          <a:cs typeface="Myriad Pro"/>
                        </a:rPr>
                        <a:t>5 </a:t>
                      </a:r>
                      <a:r>
                        <a:rPr sz="1200" spc="-20" dirty="0">
                          <a:latin typeface="Myriad Pro"/>
                          <a:cs typeface="Myriad Pro"/>
                        </a:rPr>
                        <a:t>MILES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5969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POPULATION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22,331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60,144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67,999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AVERAGE</a:t>
                      </a:r>
                      <a:r>
                        <a:rPr sz="1200" spc="-1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1200" dirty="0">
                          <a:latin typeface="Myriad Pro"/>
                          <a:cs typeface="Myriad Pro"/>
                        </a:rPr>
                        <a:t>HH</a:t>
                      </a:r>
                      <a:r>
                        <a:rPr sz="12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1200" spc="-10" dirty="0">
                          <a:latin typeface="Myriad Pro"/>
                          <a:cs typeface="Myriad Pro"/>
                        </a:rPr>
                        <a:t>INCOME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$104,347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539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$138,756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514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latin typeface="Myriad Pro"/>
                          <a:cs typeface="Myriad Pro"/>
                        </a:rPr>
                        <a:t>$143,115</a:t>
                      </a:r>
                      <a:endParaRPr sz="1200">
                        <a:latin typeface="Myriad Pro"/>
                        <a:cs typeface="Myriad Pro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48862" y="1825228"/>
            <a:ext cx="1188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latin typeface="Myriad Pro Light"/>
                <a:cs typeface="Myriad Pro Light"/>
              </a:rPr>
              <a:t>PLAT</a:t>
            </a:r>
            <a:r>
              <a:rPr sz="2100" b="1" spc="-70" dirty="0">
                <a:latin typeface="Myriad Pro Light"/>
                <a:cs typeface="Myriad Pro Light"/>
              </a:rPr>
              <a:t> </a:t>
            </a:r>
            <a:r>
              <a:rPr sz="2100" b="1" spc="-25" dirty="0">
                <a:latin typeface="Myriad Pro Light"/>
                <a:cs typeface="Myriad Pro Light"/>
              </a:rPr>
              <a:t>MAP</a:t>
            </a:r>
            <a:endParaRPr sz="21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472" y="1825228"/>
            <a:ext cx="3863340" cy="224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Myriad Pro Light"/>
                <a:cs typeface="Myriad Pro Light"/>
              </a:rPr>
              <a:t>LOCATION</a:t>
            </a:r>
            <a:endParaRPr sz="2100">
              <a:latin typeface="Myriad Pro Light"/>
              <a:cs typeface="Myriad Pro Light"/>
            </a:endParaRPr>
          </a:p>
          <a:p>
            <a:pPr marL="12700" marR="5080" algn="just">
              <a:lnSpc>
                <a:spcPct val="116700"/>
              </a:lnSpc>
              <a:spcBef>
                <a:spcPts val="975"/>
              </a:spcBef>
            </a:pP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-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subject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property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is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located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city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Gilroy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at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northeast</a:t>
            </a:r>
            <a:r>
              <a:rPr sz="1000" spc="-3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corner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Church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and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Howson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Streets.</a:t>
            </a:r>
            <a:r>
              <a:rPr sz="1000" spc="18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Gilroy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is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one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fifteen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incorporated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cities </a:t>
            </a:r>
            <a:r>
              <a:rPr sz="1000" dirty="0">
                <a:latin typeface="Myriad Pro"/>
                <a:cs typeface="Myriad Pro"/>
              </a:rPr>
              <a:t>that</a:t>
            </a:r>
            <a:r>
              <a:rPr sz="1000" spc="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lies</a:t>
            </a:r>
            <a:r>
              <a:rPr sz="1000" spc="4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</a:t>
            </a:r>
            <a:r>
              <a:rPr sz="1000" spc="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4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southern</a:t>
            </a:r>
            <a:r>
              <a:rPr sz="1000" spc="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most</a:t>
            </a:r>
            <a:r>
              <a:rPr sz="1000" spc="4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region</a:t>
            </a:r>
            <a:r>
              <a:rPr sz="1000" spc="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4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Santa</a:t>
            </a:r>
            <a:r>
              <a:rPr sz="1000" spc="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Clara</a:t>
            </a:r>
            <a:r>
              <a:rPr sz="1000" spc="4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County.</a:t>
            </a:r>
            <a:r>
              <a:rPr sz="1000" spc="29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Historically,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economic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engine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Gilroy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was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based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agriculture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with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its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primary </a:t>
            </a:r>
            <a:r>
              <a:rPr sz="1000" dirty="0">
                <a:latin typeface="Myriad Pro"/>
                <a:cs typeface="Myriad Pro"/>
              </a:rPr>
              <a:t>crops</a:t>
            </a:r>
            <a:r>
              <a:rPr sz="1000" spc="8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being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prunes,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onions,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flowers,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and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course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garlic.</a:t>
            </a:r>
            <a:r>
              <a:rPr sz="1000" spc="38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Gilroy</a:t>
            </a:r>
            <a:r>
              <a:rPr sz="1000" spc="8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is</a:t>
            </a:r>
            <a:r>
              <a:rPr sz="1000" spc="90" dirty="0">
                <a:latin typeface="Myriad Pro"/>
                <a:cs typeface="Myriad Pro"/>
              </a:rPr>
              <a:t> </a:t>
            </a:r>
            <a:r>
              <a:rPr sz="1000" spc="-20" dirty="0">
                <a:latin typeface="Myriad Pro"/>
                <a:cs typeface="Myriad Pro"/>
              </a:rPr>
              <a:t>also</a:t>
            </a:r>
            <a:r>
              <a:rPr sz="1000" dirty="0">
                <a:latin typeface="Myriad Pro"/>
                <a:cs typeface="Myriad Pro"/>
              </a:rPr>
              <a:t> home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to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several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food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processing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companies</a:t>
            </a:r>
            <a:r>
              <a:rPr sz="1000" spc="204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that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employ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many</a:t>
            </a:r>
            <a:r>
              <a:rPr sz="1000" spc="20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local </a:t>
            </a:r>
            <a:r>
              <a:rPr sz="1000" dirty="0">
                <a:latin typeface="Myriad Pro"/>
                <a:cs typeface="Myriad Pro"/>
              </a:rPr>
              <a:t>residents.</a:t>
            </a:r>
            <a:r>
              <a:rPr sz="1000" spc="47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Additionally,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Gilroy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is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known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for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its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Premium</a:t>
            </a:r>
            <a:r>
              <a:rPr sz="1000" spc="13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Outlets</a:t>
            </a:r>
            <a:r>
              <a:rPr sz="1000" spc="135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which </a:t>
            </a:r>
            <a:r>
              <a:rPr sz="1000" dirty="0">
                <a:latin typeface="Myriad Pro"/>
                <a:cs typeface="Myriad Pro"/>
              </a:rPr>
              <a:t>draws</a:t>
            </a:r>
            <a:r>
              <a:rPr sz="1000" spc="1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shoppers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from</a:t>
            </a:r>
            <a:r>
              <a:rPr sz="1000" spc="1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all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over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Northern</a:t>
            </a:r>
            <a:r>
              <a:rPr sz="1000" spc="1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California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and</a:t>
            </a:r>
            <a:r>
              <a:rPr sz="1000" spc="1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from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125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central </a:t>
            </a:r>
            <a:r>
              <a:rPr sz="1000" dirty="0">
                <a:latin typeface="Myriad Pro"/>
                <a:cs typeface="Myriad Pro"/>
              </a:rPr>
              <a:t>coast.</a:t>
            </a:r>
            <a:r>
              <a:rPr sz="1000" spc="19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Recently, Amazon announced that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it purchased 66 acres of </a:t>
            </a:r>
            <a:r>
              <a:rPr sz="1000" spc="-10" dirty="0">
                <a:latin typeface="Myriad Pro"/>
                <a:cs typeface="Myriad Pro"/>
              </a:rPr>
              <a:t>vacant </a:t>
            </a:r>
            <a:r>
              <a:rPr sz="1000" dirty="0">
                <a:latin typeface="Myriad Pro"/>
                <a:cs typeface="Myriad Pro"/>
              </a:rPr>
              <a:t>land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just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south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Premium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Outlets.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472" y="4225194"/>
            <a:ext cx="3863975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immediate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neighborhood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is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primarily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developed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with</a:t>
            </a:r>
            <a:r>
              <a:rPr sz="1000" spc="145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commercial </a:t>
            </a:r>
            <a:r>
              <a:rPr sz="1000" dirty="0">
                <a:latin typeface="Myriad Pro"/>
                <a:cs typeface="Myriad Pro"/>
              </a:rPr>
              <a:t>uses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along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Monterey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Highway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with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residential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enclaves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to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1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west.</a:t>
            </a:r>
            <a:r>
              <a:rPr sz="1000" spc="195" dirty="0">
                <a:latin typeface="Myriad Pro"/>
                <a:cs typeface="Myriad Pro"/>
              </a:rPr>
              <a:t> </a:t>
            </a:r>
            <a:r>
              <a:rPr sz="1000" spc="-25" dirty="0">
                <a:latin typeface="Myriad Pro"/>
                <a:cs typeface="Myriad Pro"/>
              </a:rPr>
              <a:t>The</a:t>
            </a:r>
            <a:r>
              <a:rPr sz="1000" dirty="0">
                <a:latin typeface="Myriad Pro"/>
                <a:cs typeface="Myriad Pro"/>
              </a:rPr>
              <a:t> site</a:t>
            </a:r>
            <a:r>
              <a:rPr sz="1000" spc="-3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has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excellent</a:t>
            </a:r>
            <a:r>
              <a:rPr sz="1000" spc="-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access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to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U.S.</a:t>
            </a:r>
            <a:r>
              <a:rPr sz="1000" spc="-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Highway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101</a:t>
            </a:r>
            <a:r>
              <a:rPr sz="1000" spc="-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less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that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one-half</a:t>
            </a:r>
            <a:r>
              <a:rPr sz="1000" spc="-2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mile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to</a:t>
            </a:r>
            <a:r>
              <a:rPr sz="1000" spc="-20" dirty="0">
                <a:latin typeface="Myriad Pro"/>
                <a:cs typeface="Myriad Pro"/>
              </a:rPr>
              <a:t> </a:t>
            </a:r>
            <a:r>
              <a:rPr sz="1000" spc="-25" dirty="0">
                <a:latin typeface="Myriad Pro"/>
                <a:cs typeface="Myriad Pro"/>
              </a:rPr>
              <a:t>the</a:t>
            </a:r>
            <a:r>
              <a:rPr sz="1000" dirty="0">
                <a:latin typeface="Myriad Pro"/>
                <a:cs typeface="Myriad Pro"/>
              </a:rPr>
              <a:t> east</a:t>
            </a:r>
            <a:r>
              <a:rPr sz="1000" spc="1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via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Leavesley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Road.</a:t>
            </a:r>
            <a:r>
              <a:rPr sz="1000" spc="49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subject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sits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at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northern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gateway</a:t>
            </a:r>
            <a:r>
              <a:rPr sz="1000" spc="175" dirty="0">
                <a:latin typeface="Myriad Pro"/>
                <a:cs typeface="Myriad Pro"/>
              </a:rPr>
              <a:t> </a:t>
            </a:r>
            <a:r>
              <a:rPr sz="1000" spc="-25" dirty="0">
                <a:latin typeface="Myriad Pro"/>
                <a:cs typeface="Myriad Pro"/>
              </a:rPr>
              <a:t>to</a:t>
            </a:r>
            <a:r>
              <a:rPr sz="1000" dirty="0">
                <a:latin typeface="Myriad Pro"/>
                <a:cs typeface="Myriad Pro"/>
              </a:rPr>
              <a:t> downtown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Gilroy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and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just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one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mile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north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of</a:t>
            </a:r>
            <a:r>
              <a:rPr sz="1000" spc="5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the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Cal Train</a:t>
            </a:r>
            <a:r>
              <a:rPr sz="1000" spc="60" dirty="0">
                <a:latin typeface="Myriad Pro"/>
                <a:cs typeface="Myriad Pro"/>
              </a:rPr>
              <a:t> </a:t>
            </a:r>
            <a:r>
              <a:rPr sz="1000" spc="-10" dirty="0">
                <a:latin typeface="Myriad Pro"/>
                <a:cs typeface="Myriad Pro"/>
              </a:rPr>
              <a:t>Station/Gilroy Transit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Corridor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which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provides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rail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and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bus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service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north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to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San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Jose</a:t>
            </a:r>
            <a:r>
              <a:rPr sz="1000" spc="-15" dirty="0">
                <a:latin typeface="Myriad Pro"/>
                <a:cs typeface="Myriad Pro"/>
              </a:rPr>
              <a:t> </a:t>
            </a:r>
            <a:r>
              <a:rPr sz="1000" spc="-25" dirty="0">
                <a:latin typeface="Myriad Pro"/>
                <a:cs typeface="Myriad Pro"/>
              </a:rPr>
              <a:t>and</a:t>
            </a:r>
            <a:r>
              <a:rPr sz="1000" dirty="0">
                <a:latin typeface="Myriad Pro"/>
                <a:cs typeface="Myriad Pro"/>
              </a:rPr>
              <a:t> other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communities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in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Santa</a:t>
            </a:r>
            <a:r>
              <a:rPr sz="1000" spc="-5" dirty="0">
                <a:latin typeface="Myriad Pro"/>
                <a:cs typeface="Myriad Pro"/>
              </a:rPr>
              <a:t> </a:t>
            </a:r>
            <a:r>
              <a:rPr sz="1000" dirty="0">
                <a:latin typeface="Myriad Pro"/>
                <a:cs typeface="Myriad Pro"/>
              </a:rPr>
              <a:t>Clara </a:t>
            </a:r>
            <a:r>
              <a:rPr sz="1000" spc="-10" dirty="0">
                <a:latin typeface="Myriad Pro"/>
                <a:cs typeface="Myriad Pro"/>
              </a:rPr>
              <a:t>County.</a:t>
            </a:r>
            <a:endParaRPr sz="10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683385"/>
          </a:xfrm>
          <a:custGeom>
            <a:avLst/>
            <a:gdLst/>
            <a:ahLst/>
            <a:cxnLst/>
            <a:rect l="l" t="t" r="r" b="b"/>
            <a:pathLst>
              <a:path w="10058400" h="1683385">
                <a:moveTo>
                  <a:pt x="10058400" y="0"/>
                </a:moveTo>
                <a:lnTo>
                  <a:pt x="0" y="0"/>
                </a:lnTo>
                <a:lnTo>
                  <a:pt x="0" y="1683016"/>
                </a:lnTo>
                <a:lnTo>
                  <a:pt x="10058400" y="1683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818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2765" y="263649"/>
            <a:ext cx="4478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Mixed</a:t>
            </a:r>
            <a:r>
              <a:rPr spc="-70" dirty="0"/>
              <a:t> </a:t>
            </a:r>
            <a:r>
              <a:rPr dirty="0"/>
              <a:t>Use</a:t>
            </a:r>
            <a:r>
              <a:rPr spc="-55" dirty="0"/>
              <a:t> </a:t>
            </a:r>
            <a:r>
              <a:rPr dirty="0"/>
              <a:t>Land</a:t>
            </a:r>
            <a:r>
              <a:rPr spc="-55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20" dirty="0"/>
              <a:t>Sale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6205" y="748964"/>
            <a:ext cx="5626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95,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101,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105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Howson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&amp;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8200</a:t>
            </a:r>
            <a:r>
              <a:rPr sz="2100" spc="-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Church</a:t>
            </a:r>
            <a:r>
              <a:rPr sz="21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Street</a:t>
            </a:r>
            <a:endParaRPr sz="2100">
              <a:latin typeface="Cabin"/>
              <a:cs typeface="Cabi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Gilroy,</a:t>
            </a:r>
            <a:r>
              <a:rPr sz="2100" spc="-4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2100" spc="-3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bin"/>
                <a:cs typeface="Cabin"/>
              </a:rPr>
              <a:t>95020</a:t>
            </a:r>
            <a:endParaRPr sz="2100">
              <a:latin typeface="Cabin"/>
              <a:cs typeface="Cabi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58" y="396240"/>
            <a:ext cx="1128349" cy="8982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7846" y="6801206"/>
            <a:ext cx="6322060" cy="700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1543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LAFAYETTE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STREET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SUITE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C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SANTA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CLARA,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CA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95050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OFFICE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408.879.4000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FAX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408.879.4004</a:t>
            </a:r>
            <a:r>
              <a:rPr sz="750" spc="60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dirty="0">
                <a:solidFill>
                  <a:srgbClr val="CE232B"/>
                </a:solidFill>
                <a:latin typeface="Cabin"/>
                <a:cs typeface="Cabin"/>
              </a:rPr>
              <a:t>·</a:t>
            </a:r>
            <a:r>
              <a:rPr sz="750" spc="65" dirty="0">
                <a:solidFill>
                  <a:srgbClr val="CE232B"/>
                </a:solidFill>
                <a:latin typeface="Cabin"/>
                <a:cs typeface="Cabin"/>
              </a:rPr>
              <a:t> </a:t>
            </a:r>
            <a:r>
              <a:rPr sz="750" spc="-10" dirty="0">
                <a:solidFill>
                  <a:srgbClr val="CE232B"/>
                </a:solidFill>
                <a:latin typeface="Cabin"/>
                <a:cs typeface="Cabin"/>
                <a:hlinkClick r:id="rId3"/>
              </a:rPr>
              <a:t>WWW.PRIMECOMMERCIALINC.COM</a:t>
            </a:r>
            <a:endParaRPr sz="750">
              <a:latin typeface="Cabin"/>
              <a:cs typeface="Cabin"/>
            </a:endParaRPr>
          </a:p>
          <a:p>
            <a:pPr marL="17145" marR="8890" algn="just">
              <a:lnSpc>
                <a:spcPct val="100000"/>
              </a:lnSpc>
              <a:spcBef>
                <a:spcPts val="484"/>
              </a:spcBef>
            </a:pP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Prime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Commercial,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Inc.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has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herein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sources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deem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reliable.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However,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have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verified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its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accuracy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make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guarantee,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warranty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representation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about it. It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is subject to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errors, modification, omission,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change of price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and/or terms, prior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lease sale or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financing, or withdraw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without notice. It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may include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projections,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opinions,</a:t>
            </a:r>
            <a:r>
              <a:rPr sz="650" spc="-4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assumptions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estimated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example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only,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they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may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represent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current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or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future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performance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property.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30" dirty="0">
                <a:solidFill>
                  <a:srgbClr val="818891"/>
                </a:solidFill>
                <a:latin typeface="Cabin"/>
                <a:cs typeface="Cabin"/>
              </a:rPr>
              <a:t>You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tax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legal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advisors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should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conduct</a:t>
            </a:r>
            <a:r>
              <a:rPr sz="650" spc="-1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20" dirty="0">
                <a:solidFill>
                  <a:srgbClr val="818891"/>
                </a:solidFill>
                <a:latin typeface="Cabin"/>
                <a:cs typeface="Cabin"/>
              </a:rPr>
              <a:t>your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own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of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property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transaction.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The</a:t>
            </a:r>
            <a:r>
              <a:rPr sz="65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provided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are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estimate</a:t>
            </a:r>
            <a:r>
              <a:rPr sz="65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sonly,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representations,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and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are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not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intended</a:t>
            </a:r>
            <a:r>
              <a:rPr sz="65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to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be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relied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upon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for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any</a:t>
            </a:r>
            <a:r>
              <a:rPr sz="650" spc="2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purpose.</a:t>
            </a:r>
            <a:r>
              <a:rPr sz="650" spc="3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25" dirty="0">
                <a:solidFill>
                  <a:srgbClr val="818891"/>
                </a:solidFill>
                <a:latin typeface="Cabin"/>
                <a:cs typeface="Cabin"/>
              </a:rPr>
              <a:t>All</a:t>
            </a:r>
            <a:r>
              <a:rPr sz="650" spc="50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demographic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information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contained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in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this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brochure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is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obtained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dirty="0">
                <a:solidFill>
                  <a:srgbClr val="818891"/>
                </a:solidFill>
                <a:latin typeface="Cabin"/>
                <a:cs typeface="Cabin"/>
              </a:rPr>
              <a:t>from</a:t>
            </a:r>
            <a:r>
              <a:rPr sz="650" spc="-5" dirty="0">
                <a:solidFill>
                  <a:srgbClr val="818891"/>
                </a:solidFill>
                <a:latin typeface="Cabin"/>
                <a:cs typeface="Cabin"/>
              </a:rPr>
              <a:t> </a:t>
            </a:r>
            <a:r>
              <a:rPr sz="650" spc="-10" dirty="0">
                <a:solidFill>
                  <a:srgbClr val="818891"/>
                </a:solidFill>
                <a:latin typeface="Cabin"/>
                <a:cs typeface="Cabin"/>
              </a:rPr>
              <a:t>STDB.</a:t>
            </a:r>
            <a:endParaRPr sz="650">
              <a:latin typeface="Cabin"/>
              <a:cs typeface="Cab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7349" y="3788955"/>
            <a:ext cx="3421379" cy="3983990"/>
          </a:xfrm>
          <a:custGeom>
            <a:avLst/>
            <a:gdLst/>
            <a:ahLst/>
            <a:cxnLst/>
            <a:rect l="l" t="t" r="r" b="b"/>
            <a:pathLst>
              <a:path w="3421379" h="3983990">
                <a:moveTo>
                  <a:pt x="3421049" y="0"/>
                </a:moveTo>
                <a:lnTo>
                  <a:pt x="0" y="0"/>
                </a:lnTo>
                <a:lnTo>
                  <a:pt x="0" y="3983443"/>
                </a:lnTo>
                <a:lnTo>
                  <a:pt x="3421049" y="3983443"/>
                </a:lnTo>
                <a:lnTo>
                  <a:pt x="3421049" y="0"/>
                </a:lnTo>
                <a:close/>
              </a:path>
            </a:pathLst>
          </a:custGeom>
          <a:solidFill>
            <a:srgbClr val="818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0961" y="3811734"/>
            <a:ext cx="2546350" cy="2652395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50" b="1" spc="-10" dirty="0">
                <a:solidFill>
                  <a:srgbClr val="FFFFFF"/>
                </a:solidFill>
                <a:latin typeface="Raleway"/>
                <a:cs typeface="Raleway"/>
              </a:rPr>
              <a:t>Exclusive</a:t>
            </a:r>
            <a:r>
              <a:rPr sz="2450" b="1" spc="-95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Raleway"/>
                <a:cs typeface="Raleway"/>
              </a:rPr>
              <a:t>Agents</a:t>
            </a:r>
            <a:endParaRPr sz="245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000" dirty="0">
                <a:solidFill>
                  <a:srgbClr val="FFFFFF"/>
                </a:solidFill>
                <a:latin typeface="Cabin"/>
                <a:cs typeface="Cabin"/>
              </a:rPr>
              <a:t>Doug</a:t>
            </a:r>
            <a:r>
              <a:rPr sz="20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bin"/>
                <a:cs typeface="Cabin"/>
              </a:rPr>
              <a:t>Ferrari</a:t>
            </a:r>
            <a:endParaRPr sz="2000">
              <a:latin typeface="Cabin"/>
              <a:cs typeface="Cabin"/>
            </a:endParaRPr>
          </a:p>
          <a:p>
            <a:pPr marL="33020">
              <a:lnSpc>
                <a:spcPts val="1275"/>
              </a:lnSpc>
              <a:spcBef>
                <a:spcPts val="295"/>
              </a:spcBef>
            </a:pP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408.879.4002</a:t>
            </a:r>
            <a:endParaRPr sz="1100">
              <a:latin typeface="Cabin"/>
              <a:cs typeface="Cabin"/>
            </a:endParaRPr>
          </a:p>
          <a:p>
            <a:pPr marL="33020" marR="449580">
              <a:lnSpc>
                <a:spcPts val="123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Cabin"/>
                <a:cs typeface="Cabin"/>
                <a:hlinkClick r:id="rId4"/>
              </a:rPr>
              <a:t>dferrari@primecommercialinc.com</a:t>
            </a: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1100" spc="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BRE</a:t>
            </a:r>
            <a:r>
              <a:rPr sz="1100" spc="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01032363</a:t>
            </a:r>
            <a:endParaRPr sz="1100">
              <a:latin typeface="Cabin"/>
              <a:cs typeface="Cabin"/>
            </a:endParaRPr>
          </a:p>
          <a:p>
            <a:pPr>
              <a:lnSpc>
                <a:spcPct val="100000"/>
              </a:lnSpc>
            </a:pPr>
            <a:endParaRPr sz="1400">
              <a:latin typeface="Cabin"/>
              <a:cs typeface="Cabin"/>
            </a:endParaRPr>
          </a:p>
          <a:p>
            <a:pPr marL="12700">
              <a:lnSpc>
                <a:spcPts val="2360"/>
              </a:lnSpc>
            </a:pPr>
            <a:r>
              <a:rPr sz="2000" dirty="0">
                <a:solidFill>
                  <a:srgbClr val="FFFFFF"/>
                </a:solidFill>
                <a:latin typeface="Cabin"/>
                <a:cs typeface="Cabin"/>
              </a:rPr>
              <a:t>Dixie</a:t>
            </a:r>
            <a:r>
              <a:rPr sz="2000" spc="-1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bin"/>
                <a:cs typeface="Cabin"/>
              </a:rPr>
              <a:t>Divine</a:t>
            </a:r>
            <a:endParaRPr sz="2000">
              <a:latin typeface="Cabin"/>
              <a:cs typeface="Cabin"/>
            </a:endParaRPr>
          </a:p>
          <a:p>
            <a:pPr marL="33020">
              <a:lnSpc>
                <a:spcPts val="1235"/>
              </a:lnSpc>
            </a:pP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408.879.4001</a:t>
            </a:r>
            <a:endParaRPr sz="1100">
              <a:latin typeface="Cabin"/>
              <a:cs typeface="Cabin"/>
            </a:endParaRPr>
          </a:p>
          <a:p>
            <a:pPr marL="33020" marR="438784">
              <a:lnSpc>
                <a:spcPts val="123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Cabin"/>
                <a:cs typeface="Cabin"/>
                <a:hlinkClick r:id="rId5"/>
              </a:rPr>
              <a:t>ddivine@primecommercialinc.com</a:t>
            </a: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CA</a:t>
            </a:r>
            <a:r>
              <a:rPr sz="1100" spc="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BRE</a:t>
            </a:r>
            <a:r>
              <a:rPr sz="1100" spc="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00926251</a:t>
            </a:r>
            <a:r>
              <a:rPr sz="1100" spc="2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dirty="0">
                <a:solidFill>
                  <a:srgbClr val="FFFFFF"/>
                </a:solidFill>
                <a:latin typeface="Cabin"/>
                <a:cs typeface="Cabin"/>
              </a:rPr>
              <a:t>&amp;</a:t>
            </a:r>
            <a:r>
              <a:rPr sz="1100" spc="20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bin"/>
                <a:cs typeface="Cabin"/>
              </a:rPr>
              <a:t>01481181</a:t>
            </a:r>
            <a:endParaRPr sz="1100">
              <a:latin typeface="Cabin"/>
              <a:cs typeface="Cabi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34025" y="6943237"/>
            <a:ext cx="2158365" cy="217804"/>
            <a:chOff x="7234025" y="6943237"/>
            <a:chExt cx="2158365" cy="217804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4340" y="6945228"/>
              <a:ext cx="75260" cy="113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0059" y="6945232"/>
              <a:ext cx="77254" cy="1138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39785" y="6945236"/>
              <a:ext cx="11430" cy="114300"/>
            </a:xfrm>
            <a:custGeom>
              <a:avLst/>
              <a:gdLst/>
              <a:ahLst/>
              <a:cxnLst/>
              <a:rect l="l" t="t" r="r" b="b"/>
              <a:pathLst>
                <a:path w="11429" h="114300">
                  <a:moveTo>
                    <a:pt x="11379" y="0"/>
                  </a:moveTo>
                  <a:lnTo>
                    <a:pt x="0" y="0"/>
                  </a:lnTo>
                  <a:lnTo>
                    <a:pt x="0" y="113868"/>
                  </a:lnTo>
                  <a:lnTo>
                    <a:pt x="11379" y="113868"/>
                  </a:lnTo>
                  <a:lnTo>
                    <a:pt x="11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9936" y="6945232"/>
              <a:ext cx="118033" cy="1138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45818" y="6945232"/>
              <a:ext cx="62865" cy="114300"/>
            </a:xfrm>
            <a:custGeom>
              <a:avLst/>
              <a:gdLst/>
              <a:ahLst/>
              <a:cxnLst/>
              <a:rect l="l" t="t" r="r" b="b"/>
              <a:pathLst>
                <a:path w="62865" h="114300">
                  <a:moveTo>
                    <a:pt x="62331" y="0"/>
                  </a:moveTo>
                  <a:lnTo>
                    <a:pt x="0" y="0"/>
                  </a:lnTo>
                  <a:lnTo>
                    <a:pt x="0" y="113868"/>
                  </a:lnTo>
                  <a:lnTo>
                    <a:pt x="62331" y="113868"/>
                  </a:lnTo>
                  <a:lnTo>
                    <a:pt x="62331" y="103555"/>
                  </a:lnTo>
                  <a:lnTo>
                    <a:pt x="11391" y="103555"/>
                  </a:lnTo>
                  <a:lnTo>
                    <a:pt x="11391" y="61556"/>
                  </a:lnTo>
                  <a:lnTo>
                    <a:pt x="60629" y="61556"/>
                  </a:lnTo>
                  <a:lnTo>
                    <a:pt x="60629" y="51244"/>
                  </a:lnTo>
                  <a:lnTo>
                    <a:pt x="11391" y="51244"/>
                  </a:lnTo>
                  <a:lnTo>
                    <a:pt x="11391" y="10312"/>
                  </a:lnTo>
                  <a:lnTo>
                    <a:pt x="62331" y="10312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7535" y="6943380"/>
              <a:ext cx="112039" cy="1177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8025" y="6943237"/>
              <a:ext cx="120510" cy="1178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2225" y="6945232"/>
              <a:ext cx="118021" cy="1138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9029" y="6945232"/>
              <a:ext cx="118021" cy="1138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804898" y="6945232"/>
              <a:ext cx="62865" cy="114300"/>
            </a:xfrm>
            <a:custGeom>
              <a:avLst/>
              <a:gdLst/>
              <a:ahLst/>
              <a:cxnLst/>
              <a:rect l="l" t="t" r="r" b="b"/>
              <a:pathLst>
                <a:path w="62865" h="114300">
                  <a:moveTo>
                    <a:pt x="62331" y="0"/>
                  </a:moveTo>
                  <a:lnTo>
                    <a:pt x="0" y="0"/>
                  </a:lnTo>
                  <a:lnTo>
                    <a:pt x="0" y="113868"/>
                  </a:lnTo>
                  <a:lnTo>
                    <a:pt x="62331" y="113868"/>
                  </a:lnTo>
                  <a:lnTo>
                    <a:pt x="62331" y="103555"/>
                  </a:lnTo>
                  <a:lnTo>
                    <a:pt x="11391" y="103555"/>
                  </a:lnTo>
                  <a:lnTo>
                    <a:pt x="11391" y="61556"/>
                  </a:lnTo>
                  <a:lnTo>
                    <a:pt x="60629" y="61556"/>
                  </a:lnTo>
                  <a:lnTo>
                    <a:pt x="60629" y="51244"/>
                  </a:lnTo>
                  <a:lnTo>
                    <a:pt x="11391" y="51244"/>
                  </a:lnTo>
                  <a:lnTo>
                    <a:pt x="11391" y="10312"/>
                  </a:lnTo>
                  <a:lnTo>
                    <a:pt x="62331" y="10312"/>
                  </a:lnTo>
                  <a:lnTo>
                    <a:pt x="62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2772" y="6945232"/>
              <a:ext cx="77254" cy="1138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7409" y="6943380"/>
              <a:ext cx="112026" cy="117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52978" y="6945236"/>
              <a:ext cx="11430" cy="114300"/>
            </a:xfrm>
            <a:custGeom>
              <a:avLst/>
              <a:gdLst/>
              <a:ahLst/>
              <a:cxnLst/>
              <a:rect l="l" t="t" r="r" b="b"/>
              <a:pathLst>
                <a:path w="11429" h="114300">
                  <a:moveTo>
                    <a:pt x="11391" y="0"/>
                  </a:moveTo>
                  <a:lnTo>
                    <a:pt x="0" y="0"/>
                  </a:lnTo>
                  <a:lnTo>
                    <a:pt x="0" y="113868"/>
                  </a:lnTo>
                  <a:lnTo>
                    <a:pt x="11391" y="113868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93303" y="6945233"/>
              <a:ext cx="110324" cy="1138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909179" y="6945236"/>
              <a:ext cx="1482725" cy="215265"/>
            </a:xfrm>
            <a:custGeom>
              <a:avLst/>
              <a:gdLst/>
              <a:ahLst/>
              <a:cxnLst/>
              <a:rect l="l" t="t" r="r" b="b"/>
              <a:pathLst>
                <a:path w="1482725" h="215265">
                  <a:moveTo>
                    <a:pt x="7302" y="163931"/>
                  </a:moveTo>
                  <a:lnTo>
                    <a:pt x="0" y="163931"/>
                  </a:lnTo>
                  <a:lnTo>
                    <a:pt x="0" y="213842"/>
                  </a:lnTo>
                  <a:lnTo>
                    <a:pt x="7302" y="213842"/>
                  </a:lnTo>
                  <a:lnTo>
                    <a:pt x="7302" y="163931"/>
                  </a:lnTo>
                  <a:close/>
                </a:path>
                <a:path w="1482725" h="215265">
                  <a:moveTo>
                    <a:pt x="120434" y="163931"/>
                  </a:moveTo>
                  <a:lnTo>
                    <a:pt x="113157" y="163931"/>
                  </a:lnTo>
                  <a:lnTo>
                    <a:pt x="113157" y="201904"/>
                  </a:lnTo>
                  <a:lnTo>
                    <a:pt x="113017" y="201904"/>
                  </a:lnTo>
                  <a:lnTo>
                    <a:pt x="88734" y="163931"/>
                  </a:lnTo>
                  <a:lnTo>
                    <a:pt x="80784" y="163931"/>
                  </a:lnTo>
                  <a:lnTo>
                    <a:pt x="80784" y="213842"/>
                  </a:lnTo>
                  <a:lnTo>
                    <a:pt x="88061" y="213842"/>
                  </a:lnTo>
                  <a:lnTo>
                    <a:pt x="88061" y="175260"/>
                  </a:lnTo>
                  <a:lnTo>
                    <a:pt x="88188" y="175260"/>
                  </a:lnTo>
                  <a:lnTo>
                    <a:pt x="112877" y="213842"/>
                  </a:lnTo>
                  <a:lnTo>
                    <a:pt x="120434" y="213842"/>
                  </a:lnTo>
                  <a:lnTo>
                    <a:pt x="120434" y="163931"/>
                  </a:lnTo>
                  <a:close/>
                </a:path>
                <a:path w="1482725" h="215265">
                  <a:moveTo>
                    <a:pt x="240157" y="176682"/>
                  </a:moveTo>
                  <a:lnTo>
                    <a:pt x="236982" y="171081"/>
                  </a:lnTo>
                  <a:lnTo>
                    <a:pt x="227050" y="163931"/>
                  </a:lnTo>
                  <a:lnTo>
                    <a:pt x="221005" y="162979"/>
                  </a:lnTo>
                  <a:lnTo>
                    <a:pt x="217208" y="162979"/>
                  </a:lnTo>
                  <a:lnTo>
                    <a:pt x="207302" y="164947"/>
                  </a:lnTo>
                  <a:lnTo>
                    <a:pt x="199123" y="170370"/>
                  </a:lnTo>
                  <a:lnTo>
                    <a:pt x="193573" y="178523"/>
                  </a:lnTo>
                  <a:lnTo>
                    <a:pt x="191528" y="188696"/>
                  </a:lnTo>
                  <a:lnTo>
                    <a:pt x="193535" y="198742"/>
                  </a:lnTo>
                  <a:lnTo>
                    <a:pt x="199021" y="207048"/>
                  </a:lnTo>
                  <a:lnTo>
                    <a:pt x="207175" y="212699"/>
                  </a:lnTo>
                  <a:lnTo>
                    <a:pt x="217157" y="214782"/>
                  </a:lnTo>
                  <a:lnTo>
                    <a:pt x="223177" y="214083"/>
                  </a:lnTo>
                  <a:lnTo>
                    <a:pt x="227406" y="205549"/>
                  </a:lnTo>
                  <a:lnTo>
                    <a:pt x="222465" y="208114"/>
                  </a:lnTo>
                  <a:lnTo>
                    <a:pt x="217208" y="208114"/>
                  </a:lnTo>
                  <a:lnTo>
                    <a:pt x="210210" y="206590"/>
                  </a:lnTo>
                  <a:lnTo>
                    <a:pt x="204330" y="202450"/>
                  </a:lnTo>
                  <a:lnTo>
                    <a:pt x="200291" y="196303"/>
                  </a:lnTo>
                  <a:lnTo>
                    <a:pt x="198793" y="188760"/>
                  </a:lnTo>
                  <a:lnTo>
                    <a:pt x="200228" y="181330"/>
                  </a:lnTo>
                  <a:lnTo>
                    <a:pt x="204177" y="175260"/>
                  </a:lnTo>
                  <a:lnTo>
                    <a:pt x="210070" y="171157"/>
                  </a:lnTo>
                  <a:lnTo>
                    <a:pt x="217360" y="169659"/>
                  </a:lnTo>
                  <a:lnTo>
                    <a:pt x="225450" y="169659"/>
                  </a:lnTo>
                  <a:lnTo>
                    <a:pt x="231381" y="176682"/>
                  </a:lnTo>
                  <a:lnTo>
                    <a:pt x="240157" y="176682"/>
                  </a:lnTo>
                  <a:close/>
                </a:path>
                <a:path w="1482725" h="215265">
                  <a:moveTo>
                    <a:pt x="359638" y="189077"/>
                  </a:moveTo>
                  <a:lnTo>
                    <a:pt x="359625" y="188887"/>
                  </a:lnTo>
                  <a:lnTo>
                    <a:pt x="357682" y="178943"/>
                  </a:lnTo>
                  <a:lnTo>
                    <a:pt x="352374" y="170878"/>
                  </a:lnTo>
                  <a:lnTo>
                    <a:pt x="352374" y="189077"/>
                  </a:lnTo>
                  <a:lnTo>
                    <a:pt x="351269" y="195351"/>
                  </a:lnTo>
                  <a:lnTo>
                    <a:pt x="347853" y="201523"/>
                  </a:lnTo>
                  <a:lnTo>
                    <a:pt x="342036" y="206235"/>
                  </a:lnTo>
                  <a:lnTo>
                    <a:pt x="333679" y="208102"/>
                  </a:lnTo>
                  <a:lnTo>
                    <a:pt x="325335" y="206235"/>
                  </a:lnTo>
                  <a:lnTo>
                    <a:pt x="319532" y="201523"/>
                  </a:lnTo>
                  <a:lnTo>
                    <a:pt x="316128" y="195326"/>
                  </a:lnTo>
                  <a:lnTo>
                    <a:pt x="315010" y="188887"/>
                  </a:lnTo>
                  <a:lnTo>
                    <a:pt x="316115" y="182524"/>
                  </a:lnTo>
                  <a:lnTo>
                    <a:pt x="319519" y="176288"/>
                  </a:lnTo>
                  <a:lnTo>
                    <a:pt x="325323" y="171551"/>
                  </a:lnTo>
                  <a:lnTo>
                    <a:pt x="333679" y="169659"/>
                  </a:lnTo>
                  <a:lnTo>
                    <a:pt x="341845" y="171450"/>
                  </a:lnTo>
                  <a:lnTo>
                    <a:pt x="347687" y="176060"/>
                  </a:lnTo>
                  <a:lnTo>
                    <a:pt x="351193" y="182321"/>
                  </a:lnTo>
                  <a:lnTo>
                    <a:pt x="352374" y="189077"/>
                  </a:lnTo>
                  <a:lnTo>
                    <a:pt x="352374" y="170878"/>
                  </a:lnTo>
                  <a:lnTo>
                    <a:pt x="352234" y="170662"/>
                  </a:lnTo>
                  <a:lnTo>
                    <a:pt x="350761" y="169659"/>
                  </a:lnTo>
                  <a:lnTo>
                    <a:pt x="344004" y="165049"/>
                  </a:lnTo>
                  <a:lnTo>
                    <a:pt x="307721" y="188887"/>
                  </a:lnTo>
                  <a:lnTo>
                    <a:pt x="309676" y="198704"/>
                  </a:lnTo>
                  <a:lnTo>
                    <a:pt x="315112" y="206971"/>
                  </a:lnTo>
                  <a:lnTo>
                    <a:pt x="323342" y="212661"/>
                  </a:lnTo>
                  <a:lnTo>
                    <a:pt x="333679" y="214782"/>
                  </a:lnTo>
                  <a:lnTo>
                    <a:pt x="344017" y="212661"/>
                  </a:lnTo>
                  <a:lnTo>
                    <a:pt x="350647" y="208102"/>
                  </a:lnTo>
                  <a:lnTo>
                    <a:pt x="352234" y="207010"/>
                  </a:lnTo>
                  <a:lnTo>
                    <a:pt x="357682" y="198793"/>
                  </a:lnTo>
                  <a:lnTo>
                    <a:pt x="359638" y="189077"/>
                  </a:lnTo>
                  <a:close/>
                </a:path>
                <a:path w="1482725" h="215265">
                  <a:moveTo>
                    <a:pt x="463397" y="175742"/>
                  </a:moveTo>
                  <a:lnTo>
                    <a:pt x="461975" y="171157"/>
                  </a:lnTo>
                  <a:lnTo>
                    <a:pt x="461403" y="170611"/>
                  </a:lnTo>
                  <a:lnTo>
                    <a:pt x="456171" y="165620"/>
                  </a:lnTo>
                  <a:lnTo>
                    <a:pt x="456107" y="175742"/>
                  </a:lnTo>
                  <a:lnTo>
                    <a:pt x="456107" y="189560"/>
                  </a:lnTo>
                  <a:lnTo>
                    <a:pt x="445312" y="189699"/>
                  </a:lnTo>
                  <a:lnTo>
                    <a:pt x="437362" y="189699"/>
                  </a:lnTo>
                  <a:lnTo>
                    <a:pt x="437362" y="170611"/>
                  </a:lnTo>
                  <a:lnTo>
                    <a:pt x="453275" y="170611"/>
                  </a:lnTo>
                  <a:lnTo>
                    <a:pt x="456107" y="175742"/>
                  </a:lnTo>
                  <a:lnTo>
                    <a:pt x="456107" y="165595"/>
                  </a:lnTo>
                  <a:lnTo>
                    <a:pt x="452526" y="163931"/>
                  </a:lnTo>
                  <a:lnTo>
                    <a:pt x="430072" y="163931"/>
                  </a:lnTo>
                  <a:lnTo>
                    <a:pt x="430072" y="213842"/>
                  </a:lnTo>
                  <a:lnTo>
                    <a:pt x="437362" y="213842"/>
                  </a:lnTo>
                  <a:lnTo>
                    <a:pt x="437362" y="190715"/>
                  </a:lnTo>
                  <a:lnTo>
                    <a:pt x="437489" y="190715"/>
                  </a:lnTo>
                  <a:lnTo>
                    <a:pt x="453936" y="213842"/>
                  </a:lnTo>
                  <a:lnTo>
                    <a:pt x="463054" y="213842"/>
                  </a:lnTo>
                  <a:lnTo>
                    <a:pt x="449097" y="195224"/>
                  </a:lnTo>
                  <a:lnTo>
                    <a:pt x="452335" y="195224"/>
                  </a:lnTo>
                  <a:lnTo>
                    <a:pt x="463397" y="193141"/>
                  </a:lnTo>
                  <a:lnTo>
                    <a:pt x="463397" y="190715"/>
                  </a:lnTo>
                  <a:lnTo>
                    <a:pt x="463397" y="189699"/>
                  </a:lnTo>
                  <a:lnTo>
                    <a:pt x="463397" y="175742"/>
                  </a:lnTo>
                  <a:close/>
                </a:path>
                <a:path w="1482725" h="215265">
                  <a:moveTo>
                    <a:pt x="565619" y="170141"/>
                  </a:moveTo>
                  <a:lnTo>
                    <a:pt x="559955" y="163931"/>
                  </a:lnTo>
                  <a:lnTo>
                    <a:pt x="558330" y="163931"/>
                  </a:lnTo>
                  <a:lnTo>
                    <a:pt x="558330" y="175323"/>
                  </a:lnTo>
                  <a:lnTo>
                    <a:pt x="558330" y="182753"/>
                  </a:lnTo>
                  <a:lnTo>
                    <a:pt x="556310" y="187464"/>
                  </a:lnTo>
                  <a:lnTo>
                    <a:pt x="540867" y="187464"/>
                  </a:lnTo>
                  <a:lnTo>
                    <a:pt x="540867" y="170611"/>
                  </a:lnTo>
                  <a:lnTo>
                    <a:pt x="556310" y="170611"/>
                  </a:lnTo>
                  <a:lnTo>
                    <a:pt x="558330" y="175323"/>
                  </a:lnTo>
                  <a:lnTo>
                    <a:pt x="558330" y="163931"/>
                  </a:lnTo>
                  <a:lnTo>
                    <a:pt x="533577" y="163931"/>
                  </a:lnTo>
                  <a:lnTo>
                    <a:pt x="533577" y="213842"/>
                  </a:lnTo>
                  <a:lnTo>
                    <a:pt x="540867" y="213842"/>
                  </a:lnTo>
                  <a:lnTo>
                    <a:pt x="540867" y="194144"/>
                  </a:lnTo>
                  <a:lnTo>
                    <a:pt x="559955" y="194144"/>
                  </a:lnTo>
                  <a:lnTo>
                    <a:pt x="565619" y="187934"/>
                  </a:lnTo>
                  <a:lnTo>
                    <a:pt x="565619" y="187464"/>
                  </a:lnTo>
                  <a:lnTo>
                    <a:pt x="565619" y="170611"/>
                  </a:lnTo>
                  <a:lnTo>
                    <a:pt x="565619" y="170141"/>
                  </a:lnTo>
                  <a:close/>
                </a:path>
                <a:path w="1482725" h="215265">
                  <a:moveTo>
                    <a:pt x="684822" y="189077"/>
                  </a:moveTo>
                  <a:lnTo>
                    <a:pt x="684809" y="188887"/>
                  </a:lnTo>
                  <a:lnTo>
                    <a:pt x="682866" y="178943"/>
                  </a:lnTo>
                  <a:lnTo>
                    <a:pt x="677557" y="170878"/>
                  </a:lnTo>
                  <a:lnTo>
                    <a:pt x="677557" y="189077"/>
                  </a:lnTo>
                  <a:lnTo>
                    <a:pt x="676452" y="195351"/>
                  </a:lnTo>
                  <a:lnTo>
                    <a:pt x="673049" y="201523"/>
                  </a:lnTo>
                  <a:lnTo>
                    <a:pt x="667232" y="206235"/>
                  </a:lnTo>
                  <a:lnTo>
                    <a:pt x="658863" y="208102"/>
                  </a:lnTo>
                  <a:lnTo>
                    <a:pt x="650532" y="206235"/>
                  </a:lnTo>
                  <a:lnTo>
                    <a:pt x="644715" y="201523"/>
                  </a:lnTo>
                  <a:lnTo>
                    <a:pt x="641311" y="195326"/>
                  </a:lnTo>
                  <a:lnTo>
                    <a:pt x="640194" y="188887"/>
                  </a:lnTo>
                  <a:lnTo>
                    <a:pt x="641299" y="182524"/>
                  </a:lnTo>
                  <a:lnTo>
                    <a:pt x="644702" y="176288"/>
                  </a:lnTo>
                  <a:lnTo>
                    <a:pt x="650519" y="171551"/>
                  </a:lnTo>
                  <a:lnTo>
                    <a:pt x="658863" y="169659"/>
                  </a:lnTo>
                  <a:lnTo>
                    <a:pt x="667029" y="171450"/>
                  </a:lnTo>
                  <a:lnTo>
                    <a:pt x="672871" y="176060"/>
                  </a:lnTo>
                  <a:lnTo>
                    <a:pt x="676389" y="182321"/>
                  </a:lnTo>
                  <a:lnTo>
                    <a:pt x="677557" y="189077"/>
                  </a:lnTo>
                  <a:lnTo>
                    <a:pt x="677557" y="170878"/>
                  </a:lnTo>
                  <a:lnTo>
                    <a:pt x="677418" y="170662"/>
                  </a:lnTo>
                  <a:lnTo>
                    <a:pt x="675944" y="169659"/>
                  </a:lnTo>
                  <a:lnTo>
                    <a:pt x="669188" y="165049"/>
                  </a:lnTo>
                  <a:lnTo>
                    <a:pt x="632917" y="188887"/>
                  </a:lnTo>
                  <a:lnTo>
                    <a:pt x="634885" y="198704"/>
                  </a:lnTo>
                  <a:lnTo>
                    <a:pt x="640308" y="206971"/>
                  </a:lnTo>
                  <a:lnTo>
                    <a:pt x="648525" y="212661"/>
                  </a:lnTo>
                  <a:lnTo>
                    <a:pt x="658863" y="214782"/>
                  </a:lnTo>
                  <a:lnTo>
                    <a:pt x="669201" y="212661"/>
                  </a:lnTo>
                  <a:lnTo>
                    <a:pt x="675830" y="208102"/>
                  </a:lnTo>
                  <a:lnTo>
                    <a:pt x="677418" y="207010"/>
                  </a:lnTo>
                  <a:lnTo>
                    <a:pt x="682866" y="198793"/>
                  </a:lnTo>
                  <a:lnTo>
                    <a:pt x="684822" y="189077"/>
                  </a:lnTo>
                  <a:close/>
                </a:path>
                <a:path w="1482725" h="215265">
                  <a:moveTo>
                    <a:pt x="788568" y="175729"/>
                  </a:moveTo>
                  <a:lnTo>
                    <a:pt x="787146" y="171145"/>
                  </a:lnTo>
                  <a:lnTo>
                    <a:pt x="786574" y="170599"/>
                  </a:lnTo>
                  <a:lnTo>
                    <a:pt x="781354" y="165608"/>
                  </a:lnTo>
                  <a:lnTo>
                    <a:pt x="781278" y="175729"/>
                  </a:lnTo>
                  <a:lnTo>
                    <a:pt x="781278" y="189547"/>
                  </a:lnTo>
                  <a:lnTo>
                    <a:pt x="770483" y="189687"/>
                  </a:lnTo>
                  <a:lnTo>
                    <a:pt x="762533" y="189687"/>
                  </a:lnTo>
                  <a:lnTo>
                    <a:pt x="762533" y="170599"/>
                  </a:lnTo>
                  <a:lnTo>
                    <a:pt x="778446" y="170599"/>
                  </a:lnTo>
                  <a:lnTo>
                    <a:pt x="781278" y="175729"/>
                  </a:lnTo>
                  <a:lnTo>
                    <a:pt x="781278" y="165582"/>
                  </a:lnTo>
                  <a:lnTo>
                    <a:pt x="777709" y="163918"/>
                  </a:lnTo>
                  <a:lnTo>
                    <a:pt x="755256" y="163918"/>
                  </a:lnTo>
                  <a:lnTo>
                    <a:pt x="755256" y="213829"/>
                  </a:lnTo>
                  <a:lnTo>
                    <a:pt x="762533" y="213829"/>
                  </a:lnTo>
                  <a:lnTo>
                    <a:pt x="762533" y="190703"/>
                  </a:lnTo>
                  <a:lnTo>
                    <a:pt x="762673" y="190703"/>
                  </a:lnTo>
                  <a:lnTo>
                    <a:pt x="779132" y="213829"/>
                  </a:lnTo>
                  <a:lnTo>
                    <a:pt x="788225" y="213829"/>
                  </a:lnTo>
                  <a:lnTo>
                    <a:pt x="774280" y="195211"/>
                  </a:lnTo>
                  <a:lnTo>
                    <a:pt x="777519" y="195211"/>
                  </a:lnTo>
                  <a:lnTo>
                    <a:pt x="788568" y="193128"/>
                  </a:lnTo>
                  <a:lnTo>
                    <a:pt x="788568" y="190703"/>
                  </a:lnTo>
                  <a:lnTo>
                    <a:pt x="788568" y="189687"/>
                  </a:lnTo>
                  <a:lnTo>
                    <a:pt x="788568" y="175729"/>
                  </a:lnTo>
                  <a:close/>
                </a:path>
                <a:path w="1482725" h="215265">
                  <a:moveTo>
                    <a:pt x="899706" y="213842"/>
                  </a:moveTo>
                  <a:lnTo>
                    <a:pt x="894130" y="199148"/>
                  </a:lnTo>
                  <a:lnTo>
                    <a:pt x="891590" y="192468"/>
                  </a:lnTo>
                  <a:lnTo>
                    <a:pt x="884351" y="173380"/>
                  </a:lnTo>
                  <a:lnTo>
                    <a:pt x="883932" y="172288"/>
                  </a:lnTo>
                  <a:lnTo>
                    <a:pt x="883932" y="192468"/>
                  </a:lnTo>
                  <a:lnTo>
                    <a:pt x="871042" y="192468"/>
                  </a:lnTo>
                  <a:lnTo>
                    <a:pt x="877443" y="173380"/>
                  </a:lnTo>
                  <a:lnTo>
                    <a:pt x="877595" y="173380"/>
                  </a:lnTo>
                  <a:lnTo>
                    <a:pt x="883932" y="192468"/>
                  </a:lnTo>
                  <a:lnTo>
                    <a:pt x="883932" y="172288"/>
                  </a:lnTo>
                  <a:lnTo>
                    <a:pt x="880757" y="163931"/>
                  </a:lnTo>
                  <a:lnTo>
                    <a:pt x="874217" y="163931"/>
                  </a:lnTo>
                  <a:lnTo>
                    <a:pt x="855268" y="213842"/>
                  </a:lnTo>
                  <a:lnTo>
                    <a:pt x="862952" y="213842"/>
                  </a:lnTo>
                  <a:lnTo>
                    <a:pt x="868489" y="199148"/>
                  </a:lnTo>
                  <a:lnTo>
                    <a:pt x="886421" y="199148"/>
                  </a:lnTo>
                  <a:lnTo>
                    <a:pt x="891946" y="213842"/>
                  </a:lnTo>
                  <a:lnTo>
                    <a:pt x="899706" y="213842"/>
                  </a:lnTo>
                  <a:close/>
                </a:path>
                <a:path w="1482725" h="215265">
                  <a:moveTo>
                    <a:pt x="989203" y="163931"/>
                  </a:moveTo>
                  <a:lnTo>
                    <a:pt x="962774" y="163931"/>
                  </a:lnTo>
                  <a:lnTo>
                    <a:pt x="962774" y="170611"/>
                  </a:lnTo>
                  <a:lnTo>
                    <a:pt x="972350" y="170611"/>
                  </a:lnTo>
                  <a:lnTo>
                    <a:pt x="972350" y="213842"/>
                  </a:lnTo>
                  <a:lnTo>
                    <a:pt x="979614" y="213842"/>
                  </a:lnTo>
                  <a:lnTo>
                    <a:pt x="979614" y="170611"/>
                  </a:lnTo>
                  <a:lnTo>
                    <a:pt x="989203" y="170611"/>
                  </a:lnTo>
                  <a:lnTo>
                    <a:pt x="989203" y="163931"/>
                  </a:lnTo>
                  <a:close/>
                </a:path>
                <a:path w="1482725" h="215265">
                  <a:moveTo>
                    <a:pt x="1084491" y="163931"/>
                  </a:moveTo>
                  <a:lnTo>
                    <a:pt x="1057567" y="163931"/>
                  </a:lnTo>
                  <a:lnTo>
                    <a:pt x="1057567" y="213842"/>
                  </a:lnTo>
                  <a:lnTo>
                    <a:pt x="1084491" y="213842"/>
                  </a:lnTo>
                  <a:lnTo>
                    <a:pt x="1084491" y="207162"/>
                  </a:lnTo>
                  <a:lnTo>
                    <a:pt x="1064856" y="207162"/>
                  </a:lnTo>
                  <a:lnTo>
                    <a:pt x="1064856" y="191985"/>
                  </a:lnTo>
                  <a:lnTo>
                    <a:pt x="1084491" y="191985"/>
                  </a:lnTo>
                  <a:lnTo>
                    <a:pt x="1084491" y="185305"/>
                  </a:lnTo>
                  <a:lnTo>
                    <a:pt x="1064856" y="185305"/>
                  </a:lnTo>
                  <a:lnTo>
                    <a:pt x="1064856" y="170611"/>
                  </a:lnTo>
                  <a:lnTo>
                    <a:pt x="1084491" y="170611"/>
                  </a:lnTo>
                  <a:lnTo>
                    <a:pt x="1084491" y="163931"/>
                  </a:lnTo>
                  <a:close/>
                </a:path>
                <a:path w="1482725" h="215265">
                  <a:moveTo>
                    <a:pt x="1197775" y="184175"/>
                  </a:moveTo>
                  <a:lnTo>
                    <a:pt x="1196213" y="178092"/>
                  </a:lnTo>
                  <a:lnTo>
                    <a:pt x="1192657" y="173101"/>
                  </a:lnTo>
                  <a:lnTo>
                    <a:pt x="1190840" y="170611"/>
                  </a:lnTo>
                  <a:lnTo>
                    <a:pt x="1190498" y="170154"/>
                  </a:lnTo>
                  <a:lnTo>
                    <a:pt x="1190498" y="189014"/>
                  </a:lnTo>
                  <a:lnTo>
                    <a:pt x="1188847" y="197650"/>
                  </a:lnTo>
                  <a:lnTo>
                    <a:pt x="1184579" y="203250"/>
                  </a:lnTo>
                  <a:lnTo>
                    <a:pt x="1178661" y="206260"/>
                  </a:lnTo>
                  <a:lnTo>
                    <a:pt x="1172083" y="207162"/>
                  </a:lnTo>
                  <a:lnTo>
                    <a:pt x="1163370" y="207162"/>
                  </a:lnTo>
                  <a:lnTo>
                    <a:pt x="1163370" y="170611"/>
                  </a:lnTo>
                  <a:lnTo>
                    <a:pt x="1172222" y="170611"/>
                  </a:lnTo>
                  <a:lnTo>
                    <a:pt x="1180820" y="172427"/>
                  </a:lnTo>
                  <a:lnTo>
                    <a:pt x="1186472" y="176987"/>
                  </a:lnTo>
                  <a:lnTo>
                    <a:pt x="1189558" y="182956"/>
                  </a:lnTo>
                  <a:lnTo>
                    <a:pt x="1190498" y="189014"/>
                  </a:lnTo>
                  <a:lnTo>
                    <a:pt x="1190498" y="170154"/>
                  </a:lnTo>
                  <a:lnTo>
                    <a:pt x="1188859" y="167906"/>
                  </a:lnTo>
                  <a:lnTo>
                    <a:pt x="1182674" y="163931"/>
                  </a:lnTo>
                  <a:lnTo>
                    <a:pt x="1156093" y="163931"/>
                  </a:lnTo>
                  <a:lnTo>
                    <a:pt x="1156093" y="213842"/>
                  </a:lnTo>
                  <a:lnTo>
                    <a:pt x="1179029" y="213842"/>
                  </a:lnTo>
                  <a:lnTo>
                    <a:pt x="1185760" y="212293"/>
                  </a:lnTo>
                  <a:lnTo>
                    <a:pt x="1190967" y="207162"/>
                  </a:lnTo>
                  <a:lnTo>
                    <a:pt x="1195197" y="202971"/>
                  </a:lnTo>
                  <a:lnTo>
                    <a:pt x="1197775" y="195770"/>
                  </a:lnTo>
                  <a:lnTo>
                    <a:pt x="1197775" y="184175"/>
                  </a:lnTo>
                  <a:close/>
                </a:path>
                <a:path w="1482725" h="215265">
                  <a:moveTo>
                    <a:pt x="1482623" y="104140"/>
                  </a:moveTo>
                  <a:lnTo>
                    <a:pt x="1435544" y="104140"/>
                  </a:lnTo>
                  <a:lnTo>
                    <a:pt x="1435544" y="0"/>
                  </a:lnTo>
                  <a:lnTo>
                    <a:pt x="1424139" y="0"/>
                  </a:lnTo>
                  <a:lnTo>
                    <a:pt x="1424139" y="104140"/>
                  </a:lnTo>
                  <a:lnTo>
                    <a:pt x="1424139" y="114300"/>
                  </a:lnTo>
                  <a:lnTo>
                    <a:pt x="1482623" y="114300"/>
                  </a:lnTo>
                  <a:lnTo>
                    <a:pt x="1482623" y="104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34025" y="6943684"/>
              <a:ext cx="274316" cy="21727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5572" y="4798733"/>
            <a:ext cx="3084775" cy="17303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8213" y="1841422"/>
            <a:ext cx="6275659" cy="28655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37349" y="1841419"/>
            <a:ext cx="3218637" cy="180917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90887" y="4798727"/>
            <a:ext cx="3122984" cy="1730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914</Words>
  <Application>Microsoft Office PowerPoint</Application>
  <PresentationFormat>Custom</PresentationFormat>
  <Paragraphs>65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Mixed Use Land For Sale</vt:lpstr>
      <vt:lpstr>Mixed Use Land For Sale</vt:lpstr>
      <vt:lpstr>Mixed Use Land For Sale</vt:lpstr>
      <vt:lpstr>Mixed Use Land For Sale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95, 101, 105 gilroy - final</dc:title>
  <dc:creator>PCI</dc:creator>
  <cp:lastModifiedBy>PCI</cp:lastModifiedBy>
  <cp:revision>1</cp:revision>
  <dcterms:created xsi:type="dcterms:W3CDTF">2022-05-12T16:43:42Z</dcterms:created>
  <dcterms:modified xsi:type="dcterms:W3CDTF">2022-05-12T16:44:01Z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2022-05-11T00:00:00Z</vt:filetime>
  </property>
  <property fmtid="{D5CDD505-2E9C-101B-9397-08002B2CF9AE}" pid="3" name="Creator">
    <vt:lpwstr>Adobe Illustrator 26.2 (Windows)</vt:lpwstr>
  </property>
  <property fmtid="{D5CDD505-2E9C-101B-9397-08002B2CF9AE}" pid="4" name="LastSaved">
    <vt:filetime>2022-05-12T00:00:00Z</vt:filetime>
  </property>
</Properties>
</file>